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813" r:id="rId2"/>
    <p:sldId id="858" r:id="rId3"/>
    <p:sldId id="816" r:id="rId4"/>
    <p:sldId id="856" r:id="rId5"/>
    <p:sldId id="817" r:id="rId6"/>
    <p:sldId id="833" r:id="rId7"/>
    <p:sldId id="865" r:id="rId8"/>
    <p:sldId id="829" r:id="rId9"/>
    <p:sldId id="899" r:id="rId10"/>
    <p:sldId id="832" r:id="rId11"/>
    <p:sldId id="857" r:id="rId12"/>
    <p:sldId id="837" r:id="rId13"/>
    <p:sldId id="838" r:id="rId14"/>
    <p:sldId id="839" r:id="rId15"/>
    <p:sldId id="840" r:id="rId16"/>
    <p:sldId id="847" r:id="rId17"/>
    <p:sldId id="843" r:id="rId18"/>
    <p:sldId id="844" r:id="rId19"/>
    <p:sldId id="907" r:id="rId20"/>
    <p:sldId id="906" r:id="rId21"/>
    <p:sldId id="846" r:id="rId22"/>
    <p:sldId id="836" r:id="rId23"/>
    <p:sldId id="834" r:id="rId24"/>
    <p:sldId id="904" r:id="rId25"/>
    <p:sldId id="905" r:id="rId26"/>
    <p:sldId id="902" r:id="rId27"/>
    <p:sldId id="861" r:id="rId28"/>
    <p:sldId id="90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08025-1DF1-4309-96F2-8E02853D4116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A7C8E-4794-4DDF-81D4-CDC394158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1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18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74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51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84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01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0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1311D-E60F-D029-5130-5A500A6B6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57278C-0ACE-171E-F5DF-275ADE9365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816F8-371E-7CD4-13D9-4EFBC71C4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6FBDC-ADE2-3DFC-4C1B-EA072FEC9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36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A7C8E-4794-4DDF-81D4-CDC3941589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0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1810-03C7-1B7C-C582-3E58B9106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720E8-3AEA-D72B-7A2B-E246BA446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3AE1C-1818-E9AB-1627-C5D74B3AE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39EA5-A67C-484D-8004-9CDF622AFBEC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78346-ED59-EEC5-75D7-B45CC4CD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48DA7-7B72-4D6D-207A-ABF12071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8A561-CEE9-8D3B-831F-F068E4099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875CA-20A5-56E5-2197-126DE0D96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C7906-88D2-3509-7B14-42366118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2FC7-2209-41D4-B2E9-7842986D39B6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51238-F8CA-4862-3828-C6E1C94F3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685E5-BE46-EB49-5EC6-A77853FC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0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A770-0725-3116-D2B3-73BDB7CE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43EFE-28F0-D246-74E9-15CA7A4D9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677B3-F1D5-0A8C-8930-9F11A161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D3700-DD3C-4CC8-8C65-4AAE8931C083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39641-02F0-3EF5-6493-DEEF6E06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EDCAF-16C6-B660-161C-E121B9B11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4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A5A7-464B-1E9D-D36B-F4624262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27149-D9A5-2126-E738-E22A9B79B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85B01-94EC-1416-4519-C539898A6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3C756-36F9-2E53-653C-C6323E12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3DB9-2836-4B4C-B84F-B6B4DBF21926}" type="datetime1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9F610-4EC7-E888-1F48-1ED110C6C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B6044-AC93-9835-3ED1-A4B4A2E2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5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0D4B-A032-1AB3-2E60-0A3DAA65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06BA6-53D1-1CEE-4D11-F7C59277A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B89A5-7792-FC28-A23C-EAAB1B561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748513-A379-F3F4-2F4E-91E07C0D4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6AF00-16AE-BC39-B182-BD56C72BA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A09AE-17FD-EE34-F8DC-27207885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F289-440A-4700-A5B4-85D619026C6E}" type="datetime1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AF870B-C337-C7E0-2ACA-B0A7A1898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4A056-F65B-DC9D-B878-E7F36B9A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9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76EA9-0CB3-366A-4CD6-CC61FBF0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89852B-8DCC-4675-0D22-2F8877E7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0299-6322-4DBB-926F-D0AFFA75A770}" type="datetime1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57A3-A89D-3EB1-BEEC-C4C8F02C6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37F1B-4613-0865-21AA-2761784D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7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0B8F45-0825-8B1D-C6A1-B31AD5904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C6D7B-A951-428F-9AF5-45A5EE986900}" type="datetime1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F5D966-296F-7130-3641-456DD0DE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B0FBC-EB66-B277-89D2-3370B3CD2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3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ED66-8183-607B-A0B3-4C7ECC980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0B34E-C31F-B996-F96F-73A06AF9D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5D1AF-2321-82E4-8BD9-9AEAFB842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1AF0F-0BC4-EEA3-FA66-AA27B753C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78CB0-5064-452D-9009-92108338E5DA}" type="datetime1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51D93-158D-942F-0F97-9E5368F43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98367-25D7-C2FA-23A3-ED836410E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D5FE3-DD48-2790-C1EF-1002C7CF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03AC29-70E1-2D64-8B36-2990F1678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9A10D-DD28-752A-A290-44C7A1D45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A3CE8-C7BD-C74F-2AD1-0BC8D738B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F434-9954-43B8-9E4D-070A1AAA1A62}" type="datetime1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8E48F-8784-8FDA-9387-7353449C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AAD06-0105-8913-E4D7-C812F16F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01962-95CA-B8DB-2CFD-C78BE482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C61526-E4D9-71EA-0239-DAAF33985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7E376-D1D8-D70A-939A-EE1F9C7D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C00FF-FE18-4747-9720-6CA7E1E7781E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B7CD3-19F2-30A2-2302-7816BB83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5735F-4CFB-F4BB-C2B6-8960C8BC4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9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2EE94-11C0-17CC-C16E-97A84D4E0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38A74-DBDC-8CFF-3540-06FF6E9CC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2976-0541-D3BD-0F37-F25855DD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BEC86-DF1F-48DE-9264-DE2C7BFF52BD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725E1-03DB-6B8C-C99C-C46C1D37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63BD7-ED6F-BEDD-7559-B4759718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1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70E04D-9A80-40D8-F2D4-2264F9976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8EDC9-5411-60CF-74D0-A9ECF6673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0D449-F31F-E934-09C6-F1C5CF22E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0A88D-B0D5-4033-93AA-F56425C40311}" type="datetime1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62441-CAB1-95B5-7556-57BC56D75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9A521-FDA4-2438-3755-C12AE4DA9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3B29A-48E2-4A0C-8CE6-C6751462C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F7D72-A7AB-8A9F-58E3-65AD358B4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4" r="1669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A0298-889A-5DD5-3ACB-4CA263FDB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Two-stage fine-tuning with ChatGPT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590D5A-B32B-702F-27FD-2458B5E4DC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A novel method for learning class-imbalanced data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E6B9CBB-55C0-D1EF-E340-14D5F3817AD9}"/>
              </a:ext>
            </a:extLst>
          </p:cNvPr>
          <p:cNvSpPr txBox="1">
            <a:spLocks/>
          </p:cNvSpPr>
          <p:nvPr/>
        </p:nvSpPr>
        <p:spPr>
          <a:xfrm>
            <a:off x="0" y="5957573"/>
            <a:ext cx="5435600" cy="1208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/>
              <a:t>Taha ValizadehAslani, </a:t>
            </a:r>
            <a:r>
              <a:rPr lang="en-US" sz="1400" dirty="0" err="1"/>
              <a:t>Yiwen</a:t>
            </a:r>
            <a:r>
              <a:rPr lang="en-US" sz="1400" dirty="0"/>
              <a:t> Shi, Jing Wang, Ping Ren, Yi Zhang, Meng Hu, Liang Zhao, </a:t>
            </a:r>
            <a:r>
              <a:rPr lang="en-US" sz="1400" dirty="0" err="1"/>
              <a:t>Hualou</a:t>
            </a:r>
            <a:r>
              <a:rPr lang="en-US" sz="1400" dirty="0"/>
              <a:t> Liang. "Two-stage fine-tuning: A novel strategy for learning class-imbalanced data" Neurocomputing.</a:t>
            </a:r>
          </a:p>
        </p:txBody>
      </p:sp>
    </p:spTree>
    <p:extLst>
      <p:ext uri="{BB962C8B-B14F-4D97-AF65-F5344CB8AC3E}">
        <p14:creationId xmlns:p14="http://schemas.microsoft.com/office/powerpoint/2010/main" val="2973653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Effect of imbalanced train data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FF91CAA-B8AC-44B3-B9DE-B0CD51F9DBAC}"/>
              </a:ext>
            </a:extLst>
          </p:cNvPr>
          <p:cNvSpPr/>
          <p:nvPr/>
        </p:nvSpPr>
        <p:spPr>
          <a:xfrm>
            <a:off x="1473195" y="3262096"/>
            <a:ext cx="3698240" cy="1422707"/>
          </a:xfrm>
          <a:custGeom>
            <a:avLst/>
            <a:gdLst>
              <a:gd name="connsiteX0" fmla="*/ 0 w 3698240"/>
              <a:gd name="connsiteY0" fmla="*/ 1422707 h 1422707"/>
              <a:gd name="connsiteX1" fmla="*/ 924560 w 3698240"/>
              <a:gd name="connsiteY1" fmla="*/ 0 h 1422707"/>
              <a:gd name="connsiteX2" fmla="*/ 2773680 w 3698240"/>
              <a:gd name="connsiteY2" fmla="*/ 0 h 1422707"/>
              <a:gd name="connsiteX3" fmla="*/ 3698240 w 3698240"/>
              <a:gd name="connsiteY3" fmla="*/ 1422707 h 1422707"/>
              <a:gd name="connsiteX4" fmla="*/ 0 w 3698240"/>
              <a:gd name="connsiteY4" fmla="*/ 1422707 h 142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8240" h="1422707">
                <a:moveTo>
                  <a:pt x="0" y="1422707"/>
                </a:moveTo>
                <a:lnTo>
                  <a:pt x="924560" y="0"/>
                </a:lnTo>
                <a:lnTo>
                  <a:pt x="2773680" y="0"/>
                </a:lnTo>
                <a:lnTo>
                  <a:pt x="3698240" y="1422707"/>
                </a:lnTo>
                <a:lnTo>
                  <a:pt x="0" y="142270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9546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954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91" tIns="25400" rIns="672593" bIns="254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solidFill>
                  <a:schemeClr val="tx1"/>
                </a:solidFill>
              </a:rPr>
              <a:t>Model learns all classes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C3A371B-B011-3229-62BF-C6A32C44DD53}"/>
              </a:ext>
            </a:extLst>
          </p:cNvPr>
          <p:cNvSpPr/>
          <p:nvPr/>
        </p:nvSpPr>
        <p:spPr>
          <a:xfrm>
            <a:off x="548635" y="4665583"/>
            <a:ext cx="5547360" cy="1422707"/>
          </a:xfrm>
          <a:custGeom>
            <a:avLst/>
            <a:gdLst>
              <a:gd name="connsiteX0" fmla="*/ 0 w 5547360"/>
              <a:gd name="connsiteY0" fmla="*/ 1422707 h 1422707"/>
              <a:gd name="connsiteX1" fmla="*/ 924560 w 5547360"/>
              <a:gd name="connsiteY1" fmla="*/ 0 h 1422707"/>
              <a:gd name="connsiteX2" fmla="*/ 4622800 w 5547360"/>
              <a:gd name="connsiteY2" fmla="*/ 0 h 1422707"/>
              <a:gd name="connsiteX3" fmla="*/ 5547360 w 5547360"/>
              <a:gd name="connsiteY3" fmla="*/ 1422707 h 1422707"/>
              <a:gd name="connsiteX4" fmla="*/ 0 w 5547360"/>
              <a:gd name="connsiteY4" fmla="*/ 1422707 h 142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7360" h="1422707">
                <a:moveTo>
                  <a:pt x="0" y="1422707"/>
                </a:moveTo>
                <a:lnTo>
                  <a:pt x="924560" y="0"/>
                </a:lnTo>
                <a:lnTo>
                  <a:pt x="4622800" y="0"/>
                </a:lnTo>
                <a:lnTo>
                  <a:pt x="5547360" y="1422707"/>
                </a:lnTo>
                <a:lnTo>
                  <a:pt x="0" y="14227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19092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1909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6187" tIns="25400" rIns="996189" bIns="254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solidFill>
                  <a:schemeClr val="tx1"/>
                </a:solidFill>
              </a:rPr>
              <a:t>Balanced train data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504B20-7789-462A-5221-643DDB40E141}"/>
              </a:ext>
            </a:extLst>
          </p:cNvPr>
          <p:cNvGrpSpPr/>
          <p:nvPr/>
        </p:nvGrpSpPr>
        <p:grpSpPr>
          <a:xfrm>
            <a:off x="2397755" y="1839389"/>
            <a:ext cx="1849120" cy="1474123"/>
            <a:chOff x="2397755" y="1839389"/>
            <a:chExt cx="1849120" cy="1474123"/>
          </a:xfrm>
          <a:solidFill>
            <a:schemeClr val="bg1">
              <a:lumMod val="8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319ED3-4C6A-36E5-C848-58BC25B14B32}"/>
                </a:ext>
              </a:extLst>
            </p:cNvPr>
            <p:cNvSpPr/>
            <p:nvPr/>
          </p:nvSpPr>
          <p:spPr>
            <a:xfrm>
              <a:off x="2397755" y="1839389"/>
              <a:ext cx="1849120" cy="1422707"/>
            </a:xfrm>
            <a:custGeom>
              <a:avLst/>
              <a:gdLst>
                <a:gd name="connsiteX0" fmla="*/ 0 w 1849120"/>
                <a:gd name="connsiteY0" fmla="*/ 1422707 h 1422707"/>
                <a:gd name="connsiteX1" fmla="*/ 924560 w 1849120"/>
                <a:gd name="connsiteY1" fmla="*/ 0 h 1422707"/>
                <a:gd name="connsiteX2" fmla="*/ 924560 w 1849120"/>
                <a:gd name="connsiteY2" fmla="*/ 0 h 1422707"/>
                <a:gd name="connsiteX3" fmla="*/ 1849120 w 1849120"/>
                <a:gd name="connsiteY3" fmla="*/ 1422707 h 1422707"/>
                <a:gd name="connsiteX4" fmla="*/ 0 w 1849120"/>
                <a:gd name="connsiteY4" fmla="*/ 1422707 h 142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9120" h="1422707">
                  <a:moveTo>
                    <a:pt x="0" y="1422707"/>
                  </a:moveTo>
                  <a:lnTo>
                    <a:pt x="924560" y="0"/>
                  </a:lnTo>
                  <a:lnTo>
                    <a:pt x="924560" y="0"/>
                  </a:lnTo>
                  <a:lnTo>
                    <a:pt x="1849120" y="1422707"/>
                  </a:lnTo>
                  <a:lnTo>
                    <a:pt x="0" y="1422707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71EBB8-264F-415B-9F71-F7EAC4D66E0F}"/>
                </a:ext>
              </a:extLst>
            </p:cNvPr>
            <p:cNvSpPr txBox="1"/>
            <p:nvPr/>
          </p:nvSpPr>
          <p:spPr>
            <a:xfrm>
              <a:off x="2626355" y="2390182"/>
              <a:ext cx="13919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Good performance on all classes</a:t>
              </a:r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686DCE-DABB-5C6D-33DC-8142AC60FC2E}"/>
              </a:ext>
            </a:extLst>
          </p:cNvPr>
          <p:cNvSpPr/>
          <p:nvPr/>
        </p:nvSpPr>
        <p:spPr>
          <a:xfrm>
            <a:off x="6207755" y="1852164"/>
            <a:ext cx="5323839" cy="1456026"/>
          </a:xfrm>
          <a:custGeom>
            <a:avLst/>
            <a:gdLst>
              <a:gd name="connsiteX0" fmla="*/ 0 w 5323839"/>
              <a:gd name="connsiteY0" fmla="*/ 1456024 h 1456024"/>
              <a:gd name="connsiteX1" fmla="*/ 887301 w 5323839"/>
              <a:gd name="connsiteY1" fmla="*/ 0 h 1456024"/>
              <a:gd name="connsiteX2" fmla="*/ 4436538 w 5323839"/>
              <a:gd name="connsiteY2" fmla="*/ 0 h 1456024"/>
              <a:gd name="connsiteX3" fmla="*/ 5323839 w 5323839"/>
              <a:gd name="connsiteY3" fmla="*/ 1456024 h 1456024"/>
              <a:gd name="connsiteX4" fmla="*/ 0 w 5323839"/>
              <a:gd name="connsiteY4" fmla="*/ 1456024 h 1456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3839" h="1456024">
                <a:moveTo>
                  <a:pt x="5323839" y="1"/>
                </a:moveTo>
                <a:lnTo>
                  <a:pt x="4436538" y="1456023"/>
                </a:lnTo>
                <a:lnTo>
                  <a:pt x="887301" y="1456023"/>
                </a:lnTo>
                <a:lnTo>
                  <a:pt x="0" y="1"/>
                </a:lnTo>
                <a:lnTo>
                  <a:pt x="5323839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5962" tIns="34291" rIns="965961" bIns="34291" numCol="1" spcCol="1270" anchor="ctr" anchorCtr="0">
            <a:no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700" kern="1200" dirty="0">
                <a:solidFill>
                  <a:schemeClr val="tx1"/>
                </a:solidFill>
              </a:rPr>
              <a:t>Poor performance on the minority class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BAC008E-F63B-A469-7E93-ACB5A0C7656C}"/>
              </a:ext>
            </a:extLst>
          </p:cNvPr>
          <p:cNvSpPr/>
          <p:nvPr/>
        </p:nvSpPr>
        <p:spPr>
          <a:xfrm>
            <a:off x="7095061" y="3308189"/>
            <a:ext cx="3549226" cy="1456025"/>
          </a:xfrm>
          <a:custGeom>
            <a:avLst/>
            <a:gdLst>
              <a:gd name="connsiteX0" fmla="*/ 0 w 3549226"/>
              <a:gd name="connsiteY0" fmla="*/ 1456024 h 1456024"/>
              <a:gd name="connsiteX1" fmla="*/ 887301 w 3549226"/>
              <a:gd name="connsiteY1" fmla="*/ 0 h 1456024"/>
              <a:gd name="connsiteX2" fmla="*/ 2661925 w 3549226"/>
              <a:gd name="connsiteY2" fmla="*/ 0 h 1456024"/>
              <a:gd name="connsiteX3" fmla="*/ 3549226 w 3549226"/>
              <a:gd name="connsiteY3" fmla="*/ 1456024 h 1456024"/>
              <a:gd name="connsiteX4" fmla="*/ 0 w 3549226"/>
              <a:gd name="connsiteY4" fmla="*/ 1456024 h 1456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226" h="1456024">
                <a:moveTo>
                  <a:pt x="3549226" y="1"/>
                </a:moveTo>
                <a:lnTo>
                  <a:pt x="2661925" y="1456023"/>
                </a:lnTo>
                <a:lnTo>
                  <a:pt x="887301" y="1456023"/>
                </a:lnTo>
                <a:lnTo>
                  <a:pt x="0" y="1"/>
                </a:lnTo>
                <a:lnTo>
                  <a:pt x="3549226" y="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9546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954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5405" tIns="34290" rIns="655404" bIns="34291" numCol="1" spcCol="1270" anchor="ctr" anchorCtr="0">
            <a:no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700" kern="1200" dirty="0">
                <a:solidFill>
                  <a:schemeClr val="tx1"/>
                </a:solidFill>
              </a:rPr>
              <a:t>Model does not learn minority classes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E46C87-A93B-D1B7-72A4-C5C08FECE901}"/>
              </a:ext>
            </a:extLst>
          </p:cNvPr>
          <p:cNvGrpSpPr/>
          <p:nvPr/>
        </p:nvGrpSpPr>
        <p:grpSpPr>
          <a:xfrm>
            <a:off x="7982367" y="4764213"/>
            <a:ext cx="1774614" cy="1456024"/>
            <a:chOff x="7982367" y="4764213"/>
            <a:chExt cx="1774614" cy="1456024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4187CBF-9FFE-16BA-DFAA-22220E689552}"/>
                </a:ext>
              </a:extLst>
            </p:cNvPr>
            <p:cNvSpPr/>
            <p:nvPr/>
          </p:nvSpPr>
          <p:spPr>
            <a:xfrm>
              <a:off x="7982367" y="4764213"/>
              <a:ext cx="1774614" cy="1456024"/>
            </a:xfrm>
            <a:custGeom>
              <a:avLst/>
              <a:gdLst>
                <a:gd name="connsiteX0" fmla="*/ 0 w 1774613"/>
                <a:gd name="connsiteY0" fmla="*/ 1456024 h 1456024"/>
                <a:gd name="connsiteX1" fmla="*/ 887301 w 1774613"/>
                <a:gd name="connsiteY1" fmla="*/ 0 h 1456024"/>
                <a:gd name="connsiteX2" fmla="*/ 887312 w 1774613"/>
                <a:gd name="connsiteY2" fmla="*/ 0 h 1456024"/>
                <a:gd name="connsiteX3" fmla="*/ 1774613 w 1774613"/>
                <a:gd name="connsiteY3" fmla="*/ 1456024 h 1456024"/>
                <a:gd name="connsiteX4" fmla="*/ 0 w 1774613"/>
                <a:gd name="connsiteY4" fmla="*/ 1456024 h 145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4613" h="1456024">
                  <a:moveTo>
                    <a:pt x="1774613" y="0"/>
                  </a:moveTo>
                  <a:lnTo>
                    <a:pt x="887312" y="1456024"/>
                  </a:lnTo>
                  <a:lnTo>
                    <a:pt x="887301" y="1456024"/>
                  </a:lnTo>
                  <a:lnTo>
                    <a:pt x="0" y="0"/>
                  </a:lnTo>
                  <a:lnTo>
                    <a:pt x="1774613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0"/>
                <a:satOff val="0"/>
                <a:lumOff val="19092"/>
                <a:alphaOff val="0"/>
              </a:schemeClr>
            </a:fillRef>
            <a:effectRef idx="0">
              <a:schemeClr val="accent3">
                <a:shade val="80000"/>
                <a:hueOff val="0"/>
                <a:satOff val="0"/>
                <a:lumOff val="190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291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700" kern="12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389FF57-729E-D83B-B747-3A4CFB63E854}"/>
                </a:ext>
              </a:extLst>
            </p:cNvPr>
            <p:cNvSpPr txBox="1"/>
            <p:nvPr/>
          </p:nvSpPr>
          <p:spPr>
            <a:xfrm>
              <a:off x="8173715" y="4778814"/>
              <a:ext cx="13919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Imbalanced train</a:t>
              </a:r>
            </a:p>
            <a:p>
              <a:pPr algn="ctr"/>
              <a:r>
                <a:rPr lang="en-US" sz="2000" dirty="0"/>
                <a:t>data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633CB6-76A9-D8A9-DAF8-82A7E3E4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7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Existing solutions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295AC86-D9DF-F258-6B36-C1BE98AD4060}"/>
              </a:ext>
            </a:extLst>
          </p:cNvPr>
          <p:cNvSpPr/>
          <p:nvPr/>
        </p:nvSpPr>
        <p:spPr>
          <a:xfrm>
            <a:off x="3714933" y="2524260"/>
            <a:ext cx="1808856" cy="31393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808856" y="0"/>
                </a:moveTo>
                <a:lnTo>
                  <a:pt x="1808856" y="156966"/>
                </a:lnTo>
                <a:lnTo>
                  <a:pt x="0" y="156966"/>
                </a:lnTo>
                <a:lnTo>
                  <a:pt x="0" y="313933"/>
                </a:lnTo>
              </a:path>
            </a:pathLst>
          </a:custGeom>
          <a:noFill/>
        </p:spPr>
        <p:style>
          <a:lnRef idx="2">
            <a:schemeClr val="accent3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03A6CE6-5D12-FDDD-CB6F-72B3D4A12962}"/>
              </a:ext>
            </a:extLst>
          </p:cNvPr>
          <p:cNvSpPr/>
          <p:nvPr/>
        </p:nvSpPr>
        <p:spPr>
          <a:xfrm>
            <a:off x="4776328" y="1776799"/>
            <a:ext cx="1494922" cy="747461"/>
          </a:xfrm>
          <a:custGeom>
            <a:avLst/>
            <a:gdLst>
              <a:gd name="connsiteX0" fmla="*/ 0 w 1494922"/>
              <a:gd name="connsiteY0" fmla="*/ 0 h 747461"/>
              <a:gd name="connsiteX1" fmla="*/ 1494922 w 1494922"/>
              <a:gd name="connsiteY1" fmla="*/ 0 h 747461"/>
              <a:gd name="connsiteX2" fmla="*/ 1494922 w 1494922"/>
              <a:gd name="connsiteY2" fmla="*/ 747461 h 747461"/>
              <a:gd name="connsiteX3" fmla="*/ 0 w 1494922"/>
              <a:gd name="connsiteY3" fmla="*/ 747461 h 747461"/>
              <a:gd name="connsiteX4" fmla="*/ 0 w 1494922"/>
              <a:gd name="connsiteY4" fmla="*/ 0 h 747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922" h="747461">
                <a:moveTo>
                  <a:pt x="0" y="0"/>
                </a:moveTo>
                <a:lnTo>
                  <a:pt x="1494922" y="0"/>
                </a:lnTo>
                <a:lnTo>
                  <a:pt x="1494922" y="747461"/>
                </a:lnTo>
                <a:lnTo>
                  <a:pt x="0" y="7474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95" tIns="10795" rIns="10795" bIns="10795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>
                <a:solidFill>
                  <a:schemeClr val="tx1"/>
                </a:solidFill>
              </a:rPr>
              <a:t>Imbalanced data remedies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8E6305-B8F1-8014-6331-C8F441BFA41E}"/>
              </a:ext>
            </a:extLst>
          </p:cNvPr>
          <p:cNvGrpSpPr/>
          <p:nvPr/>
        </p:nvGrpSpPr>
        <p:grpSpPr>
          <a:xfrm>
            <a:off x="5523790" y="2524260"/>
            <a:ext cx="2556317" cy="1061395"/>
            <a:chOff x="5523790" y="2524260"/>
            <a:chExt cx="2556317" cy="106139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3D22EAB-06DE-CB51-FA9F-386BEED9C33C}"/>
                </a:ext>
              </a:extLst>
            </p:cNvPr>
            <p:cNvSpPr/>
            <p:nvPr/>
          </p:nvSpPr>
          <p:spPr>
            <a:xfrm>
              <a:off x="5523790" y="2524260"/>
              <a:ext cx="1808856" cy="31393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6966"/>
                  </a:lnTo>
                  <a:lnTo>
                    <a:pt x="1808856" y="156966"/>
                  </a:lnTo>
                  <a:lnTo>
                    <a:pt x="1808856" y="313933"/>
                  </a:lnTo>
                </a:path>
              </a:pathLst>
            </a:custGeom>
            <a:noFill/>
          </p:spPr>
          <p:style>
            <a:lnRef idx="2">
              <a:schemeClr val="accent3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1207A56-FEC2-B671-72FF-7991136026E9}"/>
                </a:ext>
              </a:extLst>
            </p:cNvPr>
            <p:cNvSpPr/>
            <p:nvPr/>
          </p:nvSpPr>
          <p:spPr>
            <a:xfrm>
              <a:off x="6585185" y="2838194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>
                  <a:solidFill>
                    <a:schemeClr val="tx1"/>
                  </a:solidFill>
                </a:rPr>
                <a:t>Data augmentation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F37DBF8-1F2D-B7D1-6529-D38E109C9D43}"/>
              </a:ext>
            </a:extLst>
          </p:cNvPr>
          <p:cNvGrpSpPr/>
          <p:nvPr/>
        </p:nvGrpSpPr>
        <p:grpSpPr>
          <a:xfrm>
            <a:off x="7332646" y="3585655"/>
            <a:ext cx="1719160" cy="2122790"/>
            <a:chOff x="7332646" y="3585655"/>
            <a:chExt cx="1719160" cy="212279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3897F76-B582-D2B2-C2A3-9E58EA968594}"/>
                </a:ext>
              </a:extLst>
            </p:cNvPr>
            <p:cNvSpPr/>
            <p:nvPr/>
          </p:nvSpPr>
          <p:spPr>
            <a:xfrm>
              <a:off x="7332646" y="3585655"/>
              <a:ext cx="156966" cy="6876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87664"/>
                  </a:lnTo>
                  <a:lnTo>
                    <a:pt x="156966" y="687664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1E390B6-84CD-9631-2F3A-F774835DD78D}"/>
                </a:ext>
              </a:extLst>
            </p:cNvPr>
            <p:cNvSpPr/>
            <p:nvPr/>
          </p:nvSpPr>
          <p:spPr>
            <a:xfrm>
              <a:off x="7332646" y="3585655"/>
              <a:ext cx="224238" cy="174905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749059"/>
                  </a:lnTo>
                  <a:lnTo>
                    <a:pt x="224238" y="1749059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F6A33E-C42C-79F4-5DC3-A19FD89321D2}"/>
                </a:ext>
              </a:extLst>
            </p:cNvPr>
            <p:cNvSpPr/>
            <p:nvPr/>
          </p:nvSpPr>
          <p:spPr>
            <a:xfrm>
              <a:off x="7556884" y="4960984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>
                  <a:solidFill>
                    <a:schemeClr val="tx1"/>
                  </a:solidFill>
                </a:rPr>
                <a:t>Sentence level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0118D37-A426-567E-E9D1-5E322A8DCA8E}"/>
                </a:ext>
              </a:extLst>
            </p:cNvPr>
            <p:cNvSpPr/>
            <p:nvPr/>
          </p:nvSpPr>
          <p:spPr>
            <a:xfrm>
              <a:off x="7489613" y="3899589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>
                  <a:solidFill>
                    <a:schemeClr val="tx1"/>
                  </a:solidFill>
                </a:rPr>
                <a:t>Token level</a:t>
              </a: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AD5BA74-5055-42D0-7AAA-14EE612FE72B}"/>
              </a:ext>
            </a:extLst>
          </p:cNvPr>
          <p:cNvSpPr/>
          <p:nvPr/>
        </p:nvSpPr>
        <p:spPr>
          <a:xfrm>
            <a:off x="4776328" y="2838194"/>
            <a:ext cx="1494922" cy="747461"/>
          </a:xfrm>
          <a:custGeom>
            <a:avLst/>
            <a:gdLst>
              <a:gd name="connsiteX0" fmla="*/ 0 w 1494922"/>
              <a:gd name="connsiteY0" fmla="*/ 0 h 747461"/>
              <a:gd name="connsiteX1" fmla="*/ 1494922 w 1494922"/>
              <a:gd name="connsiteY1" fmla="*/ 0 h 747461"/>
              <a:gd name="connsiteX2" fmla="*/ 1494922 w 1494922"/>
              <a:gd name="connsiteY2" fmla="*/ 747461 h 747461"/>
              <a:gd name="connsiteX3" fmla="*/ 0 w 1494922"/>
              <a:gd name="connsiteY3" fmla="*/ 747461 h 747461"/>
              <a:gd name="connsiteX4" fmla="*/ 0 w 1494922"/>
              <a:gd name="connsiteY4" fmla="*/ 0 h 747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922" h="747461">
                <a:moveTo>
                  <a:pt x="0" y="0"/>
                </a:moveTo>
                <a:lnTo>
                  <a:pt x="1494922" y="0"/>
                </a:lnTo>
                <a:lnTo>
                  <a:pt x="1494922" y="747461"/>
                </a:lnTo>
                <a:lnTo>
                  <a:pt x="0" y="7474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95" tIns="10795" rIns="10795" bIns="10795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>
                <a:solidFill>
                  <a:schemeClr val="tx1"/>
                </a:solidFill>
              </a:rPr>
              <a:t>Reweighting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3AB684-1EED-0AC1-9F76-BF27992ED014}"/>
              </a:ext>
            </a:extLst>
          </p:cNvPr>
          <p:cNvGrpSpPr/>
          <p:nvPr/>
        </p:nvGrpSpPr>
        <p:grpSpPr>
          <a:xfrm>
            <a:off x="4925821" y="3585655"/>
            <a:ext cx="1719160" cy="3184185"/>
            <a:chOff x="4925821" y="3585655"/>
            <a:chExt cx="1719160" cy="318418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DF434D8-6BF3-E1E0-FC00-8BB4B79829B5}"/>
                </a:ext>
              </a:extLst>
            </p:cNvPr>
            <p:cNvSpPr/>
            <p:nvPr/>
          </p:nvSpPr>
          <p:spPr>
            <a:xfrm>
              <a:off x="4925821" y="3585655"/>
              <a:ext cx="224238" cy="281045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810454"/>
                  </a:lnTo>
                  <a:lnTo>
                    <a:pt x="224238" y="2810454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09BEAA-E634-067E-0C94-A5CD2BD66E1D}"/>
                </a:ext>
              </a:extLst>
            </p:cNvPr>
            <p:cNvSpPr/>
            <p:nvPr/>
          </p:nvSpPr>
          <p:spPr>
            <a:xfrm>
              <a:off x="4925821" y="3585655"/>
              <a:ext cx="224238" cy="174905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749059"/>
                  </a:lnTo>
                  <a:lnTo>
                    <a:pt x="224238" y="1749059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66EED3-1870-770F-9FCC-578F306A78FC}"/>
                </a:ext>
              </a:extLst>
            </p:cNvPr>
            <p:cNvSpPr/>
            <p:nvPr/>
          </p:nvSpPr>
          <p:spPr>
            <a:xfrm>
              <a:off x="4925821" y="3585655"/>
              <a:ext cx="224238" cy="6876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87664"/>
                  </a:lnTo>
                  <a:lnTo>
                    <a:pt x="224238" y="687664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9F18FA6-E93A-5B68-72E2-C13FC0FE5635}"/>
                </a:ext>
              </a:extLst>
            </p:cNvPr>
            <p:cNvSpPr/>
            <p:nvPr/>
          </p:nvSpPr>
          <p:spPr>
            <a:xfrm>
              <a:off x="5150059" y="3899589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dirty="0">
                  <a:solidFill>
                    <a:schemeClr val="tx1"/>
                  </a:solidFill>
                </a:rPr>
                <a:t>I</a:t>
              </a:r>
              <a:r>
                <a:rPr lang="en-US" sz="1700" kern="1200" dirty="0">
                  <a:solidFill>
                    <a:schemeClr val="tx1"/>
                  </a:solidFill>
                </a:rPr>
                <a:t>nverse class frequency 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DBFC90-2CEE-9517-8783-F409A25E3296}"/>
                </a:ext>
              </a:extLst>
            </p:cNvPr>
            <p:cNvSpPr/>
            <p:nvPr/>
          </p:nvSpPr>
          <p:spPr>
            <a:xfrm>
              <a:off x="5150059" y="4960984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dirty="0">
                  <a:solidFill>
                    <a:schemeClr val="tx1"/>
                  </a:solidFill>
                </a:rPr>
                <a:t>Effective number of samples</a:t>
              </a:r>
              <a:endParaRPr lang="en-US" sz="17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639F75-1715-BCB2-8791-74BCA6EBACE2}"/>
                </a:ext>
              </a:extLst>
            </p:cNvPr>
            <p:cNvSpPr/>
            <p:nvPr/>
          </p:nvSpPr>
          <p:spPr>
            <a:xfrm>
              <a:off x="5150059" y="6022379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dirty="0">
                  <a:solidFill>
                    <a:schemeClr val="tx1"/>
                  </a:solidFill>
                </a:rPr>
                <a:t>Margin based reweighting</a:t>
              </a: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530303F-5F5B-D24A-23CC-6CCF1C418FB7}"/>
              </a:ext>
            </a:extLst>
          </p:cNvPr>
          <p:cNvSpPr/>
          <p:nvPr/>
        </p:nvSpPr>
        <p:spPr>
          <a:xfrm>
            <a:off x="2967472" y="2838194"/>
            <a:ext cx="1494922" cy="747461"/>
          </a:xfrm>
          <a:custGeom>
            <a:avLst/>
            <a:gdLst>
              <a:gd name="connsiteX0" fmla="*/ 0 w 1494922"/>
              <a:gd name="connsiteY0" fmla="*/ 0 h 747461"/>
              <a:gd name="connsiteX1" fmla="*/ 1494922 w 1494922"/>
              <a:gd name="connsiteY1" fmla="*/ 0 h 747461"/>
              <a:gd name="connsiteX2" fmla="*/ 1494922 w 1494922"/>
              <a:gd name="connsiteY2" fmla="*/ 747461 h 747461"/>
              <a:gd name="connsiteX3" fmla="*/ 0 w 1494922"/>
              <a:gd name="connsiteY3" fmla="*/ 747461 h 747461"/>
              <a:gd name="connsiteX4" fmla="*/ 0 w 1494922"/>
              <a:gd name="connsiteY4" fmla="*/ 0 h 747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922" h="747461">
                <a:moveTo>
                  <a:pt x="0" y="0"/>
                </a:moveTo>
                <a:lnTo>
                  <a:pt x="1494922" y="0"/>
                </a:lnTo>
                <a:lnTo>
                  <a:pt x="1494922" y="747461"/>
                </a:lnTo>
                <a:lnTo>
                  <a:pt x="0" y="7474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95" tIns="10795" rIns="10795" bIns="10795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>
                <a:solidFill>
                  <a:schemeClr val="tx1"/>
                </a:solidFill>
              </a:rPr>
              <a:t>Resampling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A62CB7C-487F-F257-7374-F90E0C80FC1A}"/>
              </a:ext>
            </a:extLst>
          </p:cNvPr>
          <p:cNvGrpSpPr/>
          <p:nvPr/>
        </p:nvGrpSpPr>
        <p:grpSpPr>
          <a:xfrm>
            <a:off x="3116964" y="3585655"/>
            <a:ext cx="1719160" cy="2122790"/>
            <a:chOff x="3116964" y="3585655"/>
            <a:chExt cx="1719160" cy="212279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4196222-1254-F234-0F70-0A869C3BB843}"/>
                </a:ext>
              </a:extLst>
            </p:cNvPr>
            <p:cNvSpPr/>
            <p:nvPr/>
          </p:nvSpPr>
          <p:spPr>
            <a:xfrm>
              <a:off x="3116964" y="3585655"/>
              <a:ext cx="224238" cy="174905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749059"/>
                  </a:lnTo>
                  <a:lnTo>
                    <a:pt x="224238" y="1749059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5A78BC0-0D8E-9551-1B92-7DB76A8AA939}"/>
                </a:ext>
              </a:extLst>
            </p:cNvPr>
            <p:cNvSpPr/>
            <p:nvPr/>
          </p:nvSpPr>
          <p:spPr>
            <a:xfrm>
              <a:off x="3116964" y="3585655"/>
              <a:ext cx="224238" cy="6876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87664"/>
                  </a:lnTo>
                  <a:lnTo>
                    <a:pt x="224238" y="687664"/>
                  </a:lnTo>
                </a:path>
              </a:pathLst>
            </a:custGeom>
            <a:noFill/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3F9BB38-686A-61DB-9F16-2BABB8197D2D}"/>
                </a:ext>
              </a:extLst>
            </p:cNvPr>
            <p:cNvSpPr/>
            <p:nvPr/>
          </p:nvSpPr>
          <p:spPr>
            <a:xfrm>
              <a:off x="3341202" y="3899589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>
                  <a:solidFill>
                    <a:schemeClr val="tx1"/>
                  </a:solidFill>
                </a:rPr>
                <a:t>Up-sampling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A23659E-06E1-D975-1F11-8D521A85BBDC}"/>
                </a:ext>
              </a:extLst>
            </p:cNvPr>
            <p:cNvSpPr/>
            <p:nvPr/>
          </p:nvSpPr>
          <p:spPr>
            <a:xfrm>
              <a:off x="3341202" y="4960984"/>
              <a:ext cx="1494922" cy="747461"/>
            </a:xfrm>
            <a:custGeom>
              <a:avLst/>
              <a:gdLst>
                <a:gd name="connsiteX0" fmla="*/ 0 w 1494922"/>
                <a:gd name="connsiteY0" fmla="*/ 0 h 747461"/>
                <a:gd name="connsiteX1" fmla="*/ 1494922 w 1494922"/>
                <a:gd name="connsiteY1" fmla="*/ 0 h 747461"/>
                <a:gd name="connsiteX2" fmla="*/ 1494922 w 1494922"/>
                <a:gd name="connsiteY2" fmla="*/ 747461 h 747461"/>
                <a:gd name="connsiteX3" fmla="*/ 0 w 1494922"/>
                <a:gd name="connsiteY3" fmla="*/ 747461 h 747461"/>
                <a:gd name="connsiteX4" fmla="*/ 0 w 1494922"/>
                <a:gd name="connsiteY4" fmla="*/ 0 h 747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22" h="747461">
                  <a:moveTo>
                    <a:pt x="0" y="0"/>
                  </a:moveTo>
                  <a:lnTo>
                    <a:pt x="1494922" y="0"/>
                  </a:lnTo>
                  <a:lnTo>
                    <a:pt x="1494922" y="747461"/>
                  </a:lnTo>
                  <a:lnTo>
                    <a:pt x="0" y="7474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>
                  <a:solidFill>
                    <a:schemeClr val="tx1"/>
                  </a:solidFill>
                </a:rPr>
                <a:t>Down-sampling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CAC31-7A31-D223-3A47-0206A1E92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3</a:t>
            </a:fld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7B7C8C5-AAAC-8AC7-F09C-5EFDB3374DC1}"/>
              </a:ext>
            </a:extLst>
          </p:cNvPr>
          <p:cNvSpPr/>
          <p:nvPr/>
        </p:nvSpPr>
        <p:spPr>
          <a:xfrm>
            <a:off x="5478060" y="2524259"/>
            <a:ext cx="91440" cy="13482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13933"/>
                </a:lnTo>
              </a:path>
            </a:pathLst>
          </a:custGeom>
          <a:noFill/>
        </p:spPr>
        <p:style>
          <a:lnRef idx="2">
            <a:schemeClr val="accent3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3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Motivations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513A4C-51C9-8050-221F-0393AD3ECCF3}"/>
              </a:ext>
            </a:extLst>
          </p:cNvPr>
          <p:cNvSpPr txBox="1"/>
          <p:nvPr/>
        </p:nvSpPr>
        <p:spPr>
          <a:xfrm>
            <a:off x="707571" y="4238688"/>
            <a:ext cx="3037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The minority classes collapse to a single vector in the topmost layer.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18EDE3-69DF-60FC-C550-28E6B3631D0E}"/>
              </a:ext>
            </a:extLst>
          </p:cNvPr>
          <p:cNvSpPr txBox="1"/>
          <p:nvPr/>
        </p:nvSpPr>
        <p:spPr>
          <a:xfrm>
            <a:off x="7865338" y="1780224"/>
            <a:ext cx="34181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Reweighting has a significant effect early in training, and its impact diminishes over successive epochs of training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588EDB8-1FAD-1F67-D7F6-E93C1EFB544A}"/>
              </a:ext>
            </a:extLst>
          </p:cNvPr>
          <p:cNvGrpSpPr/>
          <p:nvPr/>
        </p:nvGrpSpPr>
        <p:grpSpPr>
          <a:xfrm>
            <a:off x="3590570" y="2923141"/>
            <a:ext cx="2201030" cy="2059371"/>
            <a:chOff x="3546626" y="2947620"/>
            <a:chExt cx="2201030" cy="205937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C1B0BF6-E435-45A4-1071-C1B1E759A038}"/>
                </a:ext>
              </a:extLst>
            </p:cNvPr>
            <p:cNvSpPr/>
            <p:nvPr/>
          </p:nvSpPr>
          <p:spPr>
            <a:xfrm>
              <a:off x="3546626" y="2947620"/>
              <a:ext cx="2146603" cy="1809438"/>
            </a:xfrm>
            <a:custGeom>
              <a:avLst/>
              <a:gdLst>
                <a:gd name="connsiteX0" fmla="*/ 0 w 3065870"/>
                <a:gd name="connsiteY0" fmla="*/ 1325941 h 2651881"/>
                <a:gd name="connsiteX1" fmla="*/ 757642 w 3065870"/>
                <a:gd name="connsiteY1" fmla="*/ 1 h 2651881"/>
                <a:gd name="connsiteX2" fmla="*/ 2308228 w 3065870"/>
                <a:gd name="connsiteY2" fmla="*/ 1 h 2651881"/>
                <a:gd name="connsiteX3" fmla="*/ 3065870 w 3065870"/>
                <a:gd name="connsiteY3" fmla="*/ 1325941 h 2651881"/>
                <a:gd name="connsiteX4" fmla="*/ 2308228 w 3065870"/>
                <a:gd name="connsiteY4" fmla="*/ 2651880 h 2651881"/>
                <a:gd name="connsiteX5" fmla="*/ 757642 w 3065870"/>
                <a:gd name="connsiteY5" fmla="*/ 2651880 h 2651881"/>
                <a:gd name="connsiteX6" fmla="*/ 0 w 3065870"/>
                <a:gd name="connsiteY6" fmla="*/ 1325941 h 26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5870" h="2651881">
                  <a:moveTo>
                    <a:pt x="0" y="1325941"/>
                  </a:moveTo>
                  <a:lnTo>
                    <a:pt x="757642" y="1"/>
                  </a:lnTo>
                  <a:lnTo>
                    <a:pt x="2308228" y="1"/>
                  </a:lnTo>
                  <a:lnTo>
                    <a:pt x="3065870" y="1325941"/>
                  </a:lnTo>
                  <a:lnTo>
                    <a:pt x="2308228" y="2651880"/>
                  </a:lnTo>
                  <a:lnTo>
                    <a:pt x="757642" y="2651880"/>
                  </a:lnTo>
                  <a:lnTo>
                    <a:pt x="0" y="132594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647" tIns="494046" rIns="562647" bIns="494046" numCol="1" spcCol="1270" anchor="ctr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43E5D2A-1F7A-D771-F4E4-680B1307F923}"/>
                </a:ext>
              </a:extLst>
            </p:cNvPr>
            <p:cNvSpPr txBox="1"/>
            <p:nvPr/>
          </p:nvSpPr>
          <p:spPr>
            <a:xfrm>
              <a:off x="3744685" y="3252665"/>
              <a:ext cx="200297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kern="1200" dirty="0">
                  <a:solidFill>
                    <a:schemeClr val="tx1"/>
                  </a:solidFill>
                </a:rPr>
                <a:t>Minority collapse</a:t>
              </a:r>
            </a:p>
            <a:p>
              <a:endParaRPr lang="en-US" sz="36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C48777-F873-CA1F-8696-FAB031FCDCC4}"/>
              </a:ext>
            </a:extLst>
          </p:cNvPr>
          <p:cNvGrpSpPr/>
          <p:nvPr/>
        </p:nvGrpSpPr>
        <p:grpSpPr>
          <a:xfrm>
            <a:off x="5246175" y="1693087"/>
            <a:ext cx="2678114" cy="2284262"/>
            <a:chOff x="5246175" y="1693087"/>
            <a:chExt cx="2678114" cy="2284262"/>
          </a:xfrm>
        </p:grpSpPr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F401D694-0B64-FCC6-F184-CEAB32A5A9F2}"/>
                </a:ext>
              </a:extLst>
            </p:cNvPr>
            <p:cNvSpPr/>
            <p:nvPr/>
          </p:nvSpPr>
          <p:spPr>
            <a:xfrm>
              <a:off x="5942260" y="2980553"/>
              <a:ext cx="1156903" cy="996796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F58019-130F-9673-5EC0-B137E40BE986}"/>
                </a:ext>
              </a:extLst>
            </p:cNvPr>
            <p:cNvGrpSpPr/>
            <p:nvPr/>
          </p:nvGrpSpPr>
          <p:grpSpPr>
            <a:xfrm>
              <a:off x="5246175" y="1693087"/>
              <a:ext cx="2678114" cy="1984026"/>
              <a:chOff x="5198724" y="1938659"/>
              <a:chExt cx="2100943" cy="1556441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D5B3B6E8-6B46-AB9F-1147-A2B7CBDC0FB3}"/>
                  </a:ext>
                </a:extLst>
              </p:cNvPr>
              <p:cNvSpPr/>
              <p:nvPr/>
            </p:nvSpPr>
            <p:spPr>
              <a:xfrm>
                <a:off x="5349785" y="1938659"/>
                <a:ext cx="1798822" cy="1556441"/>
              </a:xfrm>
              <a:custGeom>
                <a:avLst/>
                <a:gdLst>
                  <a:gd name="connsiteX0" fmla="*/ 0 w 2512147"/>
                  <a:gd name="connsiteY0" fmla="*/ 1086825 h 2173649"/>
                  <a:gd name="connsiteX1" fmla="*/ 621012 w 2512147"/>
                  <a:gd name="connsiteY1" fmla="*/ 1 h 2173649"/>
                  <a:gd name="connsiteX2" fmla="*/ 1891135 w 2512147"/>
                  <a:gd name="connsiteY2" fmla="*/ 1 h 2173649"/>
                  <a:gd name="connsiteX3" fmla="*/ 2512147 w 2512147"/>
                  <a:gd name="connsiteY3" fmla="*/ 1086825 h 2173649"/>
                  <a:gd name="connsiteX4" fmla="*/ 1891135 w 2512147"/>
                  <a:gd name="connsiteY4" fmla="*/ 2173648 h 2173649"/>
                  <a:gd name="connsiteX5" fmla="*/ 621012 w 2512147"/>
                  <a:gd name="connsiteY5" fmla="*/ 2173648 h 2173649"/>
                  <a:gd name="connsiteX6" fmla="*/ 0 w 2512147"/>
                  <a:gd name="connsiteY6" fmla="*/ 1086825 h 2173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2147" h="2173649">
                    <a:moveTo>
                      <a:pt x="0" y="1086825"/>
                    </a:moveTo>
                    <a:lnTo>
                      <a:pt x="621012" y="1"/>
                    </a:lnTo>
                    <a:lnTo>
                      <a:pt x="1891135" y="1"/>
                    </a:lnTo>
                    <a:lnTo>
                      <a:pt x="2512147" y="1086825"/>
                    </a:lnTo>
                    <a:lnTo>
                      <a:pt x="1891135" y="2173648"/>
                    </a:lnTo>
                    <a:lnTo>
                      <a:pt x="621012" y="2173648"/>
                    </a:lnTo>
                    <a:lnTo>
                      <a:pt x="0" y="1086825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shade val="8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shade val="8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49369" tIns="393269" rIns="449369" bIns="393269" numCol="1" spcCol="1270" anchor="ctr" anchorCtr="0">
                <a:noAutofit/>
              </a:bodyPr>
              <a:lstStyle/>
              <a:p>
                <a:pPr marL="0" lvl="0" indent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600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F84CB3-7100-53A9-52D1-759C608C5B27}"/>
                  </a:ext>
                </a:extLst>
              </p:cNvPr>
              <p:cNvSpPr txBox="1"/>
              <p:nvPr/>
            </p:nvSpPr>
            <p:spPr>
              <a:xfrm>
                <a:off x="5198724" y="2173625"/>
                <a:ext cx="2100943" cy="1086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Effect of reweighting diminishes</a:t>
                </a: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FD652BD-477F-428B-04FF-A25A719E355B}"/>
              </a:ext>
            </a:extLst>
          </p:cNvPr>
          <p:cNvSpPr txBox="1"/>
          <p:nvPr/>
        </p:nvSpPr>
        <p:spPr>
          <a:xfrm>
            <a:off x="7529193" y="4656133"/>
            <a:ext cx="38506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Fine-tuning can distort the pretrained features and lead to poor OOD accuracy</a:t>
            </a:r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18BEEB-41A4-0DED-9600-DD0462DC5939}"/>
              </a:ext>
            </a:extLst>
          </p:cNvPr>
          <p:cNvSpPr/>
          <p:nvPr/>
        </p:nvSpPr>
        <p:spPr>
          <a:xfrm>
            <a:off x="5482278" y="3908751"/>
            <a:ext cx="2002971" cy="1754325"/>
          </a:xfrm>
          <a:custGeom>
            <a:avLst/>
            <a:gdLst>
              <a:gd name="connsiteX0" fmla="*/ 0 w 2512147"/>
              <a:gd name="connsiteY0" fmla="*/ 1086825 h 2173649"/>
              <a:gd name="connsiteX1" fmla="*/ 621012 w 2512147"/>
              <a:gd name="connsiteY1" fmla="*/ 1 h 2173649"/>
              <a:gd name="connsiteX2" fmla="*/ 1891135 w 2512147"/>
              <a:gd name="connsiteY2" fmla="*/ 1 h 2173649"/>
              <a:gd name="connsiteX3" fmla="*/ 2512147 w 2512147"/>
              <a:gd name="connsiteY3" fmla="*/ 1086825 h 2173649"/>
              <a:gd name="connsiteX4" fmla="*/ 1891135 w 2512147"/>
              <a:gd name="connsiteY4" fmla="*/ 2173648 h 2173649"/>
              <a:gd name="connsiteX5" fmla="*/ 621012 w 2512147"/>
              <a:gd name="connsiteY5" fmla="*/ 2173648 h 2173649"/>
              <a:gd name="connsiteX6" fmla="*/ 0 w 2512147"/>
              <a:gd name="connsiteY6" fmla="*/ 1086825 h 217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12147" h="2173649">
                <a:moveTo>
                  <a:pt x="0" y="1086825"/>
                </a:moveTo>
                <a:lnTo>
                  <a:pt x="621012" y="1"/>
                </a:lnTo>
                <a:lnTo>
                  <a:pt x="1891135" y="1"/>
                </a:lnTo>
                <a:lnTo>
                  <a:pt x="2512147" y="1086825"/>
                </a:lnTo>
                <a:lnTo>
                  <a:pt x="1891135" y="2173648"/>
                </a:lnTo>
                <a:lnTo>
                  <a:pt x="621012" y="2173648"/>
                </a:lnTo>
                <a:lnTo>
                  <a:pt x="0" y="108682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19092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1909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9369" tIns="393269" rIns="449369" bIns="393269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solidFill>
                  <a:schemeClr val="tx1"/>
                </a:solidFill>
              </a:rPr>
              <a:t>Fine-tuning distorts features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A9FACF-46EE-1900-C6F3-BBE10011A320}"/>
              </a:ext>
            </a:extLst>
          </p:cNvPr>
          <p:cNvSpPr/>
          <p:nvPr/>
        </p:nvSpPr>
        <p:spPr>
          <a:xfrm>
            <a:off x="1306286" y="5856514"/>
            <a:ext cx="9187543" cy="729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/>
                </a:solidFill>
              </a:rPr>
              <a:t>Fang, C., He, H., Long, Q., &amp; </a:t>
            </a:r>
            <a:r>
              <a:rPr lang="en-US" sz="1400" dirty="0" err="1">
                <a:solidFill>
                  <a:schemeClr val="tx1"/>
                </a:solidFill>
              </a:rPr>
              <a:t>Su</a:t>
            </a:r>
            <a:r>
              <a:rPr lang="en-US" sz="1400" dirty="0">
                <a:solidFill>
                  <a:schemeClr val="tx1"/>
                </a:solidFill>
              </a:rPr>
              <a:t>, W. J. (2021). Exploring deep neural networks via layer-peeled model: Minority collapse in imbalanced training. Proceedings of the National Academy of Sciences, 118(43).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80405A-3545-4E9C-B1C7-179816326705}"/>
              </a:ext>
            </a:extLst>
          </p:cNvPr>
          <p:cNvSpPr/>
          <p:nvPr/>
        </p:nvSpPr>
        <p:spPr>
          <a:xfrm>
            <a:off x="1264084" y="5930750"/>
            <a:ext cx="9187543" cy="729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/>
                </a:solidFill>
              </a:rPr>
              <a:t>Kumar, A., Raghunathan, A., Jones, R., Ma, T., &amp; Liang, P. (2022). Fine-tuning can distort pretrained features and underperform out-of-distribution. </a:t>
            </a:r>
            <a:r>
              <a:rPr lang="en-US" sz="1400" dirty="0" err="1">
                <a:solidFill>
                  <a:schemeClr val="tx1"/>
                </a:solidFill>
              </a:rPr>
              <a:t>arXiv</a:t>
            </a:r>
            <a:r>
              <a:rPr lang="en-US" sz="1400" dirty="0">
                <a:solidFill>
                  <a:schemeClr val="tx1"/>
                </a:solidFill>
              </a:rPr>
              <a:t> preprint arXiv:2202.10054.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B3D83D-16DF-3580-E26C-920A88A49BFE}"/>
              </a:ext>
            </a:extLst>
          </p:cNvPr>
          <p:cNvSpPr/>
          <p:nvPr/>
        </p:nvSpPr>
        <p:spPr>
          <a:xfrm>
            <a:off x="1348488" y="5862488"/>
            <a:ext cx="9187543" cy="729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/>
                </a:solidFill>
              </a:rPr>
              <a:t>Byrd, J., &amp; Lipton, Z. (2019, May). What is the effect of importance weighting in deep learning?. In International conference on machine learning (pp. 872-881). PMLR.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05899-437F-CFCB-05B1-391DBEB9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3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14" grpId="0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Proposed solutions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0656219-3C97-1500-ACE4-B16C91C7D427}"/>
              </a:ext>
            </a:extLst>
          </p:cNvPr>
          <p:cNvCxnSpPr>
            <a:cxnSpLocks/>
          </p:cNvCxnSpPr>
          <p:nvPr/>
        </p:nvCxnSpPr>
        <p:spPr>
          <a:xfrm>
            <a:off x="4175266" y="5032876"/>
            <a:ext cx="7398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878873-9E26-EE7D-26F1-06143F5C3936}"/>
              </a:ext>
            </a:extLst>
          </p:cNvPr>
          <p:cNvSpPr/>
          <p:nvPr/>
        </p:nvSpPr>
        <p:spPr>
          <a:xfrm>
            <a:off x="5001554" y="4349165"/>
            <a:ext cx="2301529" cy="126023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Pre-fine-tuning with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ChatGPT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data augmentation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829B58-46A3-0991-7816-2760E7E2BDC9}"/>
              </a:ext>
            </a:extLst>
          </p:cNvPr>
          <p:cNvCxnSpPr>
            <a:cxnSpLocks/>
          </p:cNvCxnSpPr>
          <p:nvPr/>
        </p:nvCxnSpPr>
        <p:spPr>
          <a:xfrm>
            <a:off x="7398243" y="5032876"/>
            <a:ext cx="7398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548482-4FC8-35E6-8342-E591711F5DE5}"/>
              </a:ext>
            </a:extLst>
          </p:cNvPr>
          <p:cNvCxnSpPr>
            <a:cxnSpLocks/>
          </p:cNvCxnSpPr>
          <p:nvPr/>
        </p:nvCxnSpPr>
        <p:spPr>
          <a:xfrm>
            <a:off x="4175266" y="3286760"/>
            <a:ext cx="396282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890BB07-A584-F10F-984E-BBF0D3A3638C}"/>
              </a:ext>
            </a:extLst>
          </p:cNvPr>
          <p:cNvSpPr/>
          <p:nvPr/>
        </p:nvSpPr>
        <p:spPr>
          <a:xfrm>
            <a:off x="8233253" y="4349165"/>
            <a:ext cx="2301529" cy="12602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Standard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fine-tuning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5B4E24C-EE71-1157-F75D-3EF1918688EC}"/>
              </a:ext>
            </a:extLst>
          </p:cNvPr>
          <p:cNvSpPr/>
          <p:nvPr/>
        </p:nvSpPr>
        <p:spPr>
          <a:xfrm>
            <a:off x="8233253" y="2656645"/>
            <a:ext cx="2301529" cy="12602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Standard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fine-tuning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63FC51-5A03-DD29-AE27-CB744FD3B763}"/>
              </a:ext>
            </a:extLst>
          </p:cNvPr>
          <p:cNvSpPr/>
          <p:nvPr/>
        </p:nvSpPr>
        <p:spPr>
          <a:xfrm>
            <a:off x="1787299" y="4349165"/>
            <a:ext cx="2301529" cy="12602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Pretrained model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983832-8E83-86C8-ABD2-69ED64BE0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9F2C50-CC03-14EC-F181-019106BC209C}"/>
              </a:ext>
            </a:extLst>
          </p:cNvPr>
          <p:cNvSpPr/>
          <p:nvPr/>
        </p:nvSpPr>
        <p:spPr>
          <a:xfrm>
            <a:off x="1787299" y="2656645"/>
            <a:ext cx="2301529" cy="12602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Pretrained model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06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Data generation example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EF89DF0-2613-10E8-13D3-153074E98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73187" y="3975417"/>
            <a:ext cx="777276" cy="777276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E4BD13-47E5-A749-2853-68A1CA06B987}"/>
              </a:ext>
            </a:extLst>
          </p:cNvPr>
          <p:cNvCxnSpPr>
            <a:stCxn id="13" idx="3"/>
            <a:endCxn id="6" idx="1"/>
          </p:cNvCxnSpPr>
          <p:nvPr/>
        </p:nvCxnSpPr>
        <p:spPr>
          <a:xfrm flipV="1">
            <a:off x="4327887" y="4364055"/>
            <a:ext cx="745300" cy="993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AF221D6-7723-7225-08E2-3802FA279A0E}"/>
              </a:ext>
            </a:extLst>
          </p:cNvPr>
          <p:cNvGrpSpPr/>
          <p:nvPr/>
        </p:nvGrpSpPr>
        <p:grpSpPr>
          <a:xfrm>
            <a:off x="5883536" y="3090944"/>
            <a:ext cx="1934278" cy="2575891"/>
            <a:chOff x="5883536" y="3090944"/>
            <a:chExt cx="1934278" cy="2575891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3BE1664-E2AB-F66C-183B-613434576827}"/>
                </a:ext>
              </a:extLst>
            </p:cNvPr>
            <p:cNvCxnSpPr>
              <a:endCxn id="11" idx="1"/>
            </p:cNvCxnSpPr>
            <p:nvPr/>
          </p:nvCxnSpPr>
          <p:spPr>
            <a:xfrm flipV="1">
              <a:off x="5883536" y="3090944"/>
              <a:ext cx="1934277" cy="12731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64C5456-81B8-8198-ADED-2416F7C3DEB8}"/>
                </a:ext>
              </a:extLst>
            </p:cNvPr>
            <p:cNvCxnSpPr>
              <a:endCxn id="7" idx="1"/>
            </p:cNvCxnSpPr>
            <p:nvPr/>
          </p:nvCxnSpPr>
          <p:spPr>
            <a:xfrm>
              <a:off x="5883536" y="4373993"/>
              <a:ext cx="1934278" cy="489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F3D0A24-7CF9-11FA-160E-E2F9CAFAEEB9}"/>
                </a:ext>
              </a:extLst>
            </p:cNvPr>
            <p:cNvCxnSpPr>
              <a:endCxn id="9" idx="1"/>
            </p:cNvCxnSpPr>
            <p:nvPr/>
          </p:nvCxnSpPr>
          <p:spPr>
            <a:xfrm>
              <a:off x="5883536" y="4373993"/>
              <a:ext cx="1934278" cy="12928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B47FF33-5854-6323-7A3A-9DC915C1A7FC}"/>
              </a:ext>
            </a:extLst>
          </p:cNvPr>
          <p:cNvGrpSpPr/>
          <p:nvPr/>
        </p:nvGrpSpPr>
        <p:grpSpPr>
          <a:xfrm>
            <a:off x="944205" y="3797895"/>
            <a:ext cx="3383682" cy="1003629"/>
            <a:chOff x="944205" y="3797895"/>
            <a:chExt cx="3383682" cy="1003629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9E66200-000B-AB1A-FFC6-2EFD7631344B}"/>
                </a:ext>
              </a:extLst>
            </p:cNvPr>
            <p:cNvSpPr/>
            <p:nvPr/>
          </p:nvSpPr>
          <p:spPr>
            <a:xfrm>
              <a:off x="944205" y="3946461"/>
              <a:ext cx="3383682" cy="85506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banal in its message and the choice of material</a:t>
              </a:r>
            </a:p>
          </p:txBody>
        </p:sp>
        <p:sp>
          <p:nvSpPr>
            <p:cNvPr id="18" name="Rounded Rectangle 6">
              <a:extLst>
                <a:ext uri="{FF2B5EF4-FFF2-40B4-BE49-F238E27FC236}">
                  <a16:creationId xmlns:a16="http://schemas.microsoft.com/office/drawing/2014/main" id="{BF3B0519-CE9D-AE09-AB3B-2375D1A6FB8B}"/>
                </a:ext>
              </a:extLst>
            </p:cNvPr>
            <p:cNvSpPr/>
            <p:nvPr/>
          </p:nvSpPr>
          <p:spPr>
            <a:xfrm>
              <a:off x="1765929" y="3797895"/>
              <a:ext cx="1467852" cy="2971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Original data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7395D0-153A-A0EA-DB58-5EC7464D60FE}"/>
              </a:ext>
            </a:extLst>
          </p:cNvPr>
          <p:cNvGrpSpPr/>
          <p:nvPr/>
        </p:nvGrpSpPr>
        <p:grpSpPr>
          <a:xfrm>
            <a:off x="7817813" y="2514846"/>
            <a:ext cx="3383683" cy="3579520"/>
            <a:chOff x="7817813" y="2514846"/>
            <a:chExt cx="3383683" cy="357952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E9DEA88-0B64-A545-2B01-6EAF124EB702}"/>
                </a:ext>
              </a:extLst>
            </p:cNvPr>
            <p:cNvSpPr/>
            <p:nvPr/>
          </p:nvSpPr>
          <p:spPr>
            <a:xfrm>
              <a:off x="7817814" y="3951358"/>
              <a:ext cx="3383682" cy="85506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message and material are devoid of originality or interest.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7C6F8AA-BD8E-1230-6F26-020D49C15CC1}"/>
                </a:ext>
              </a:extLst>
            </p:cNvPr>
            <p:cNvSpPr/>
            <p:nvPr/>
          </p:nvSpPr>
          <p:spPr>
            <a:xfrm>
              <a:off x="7817814" y="5239303"/>
              <a:ext cx="3383682" cy="85506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Uninspired message and mundane selection of material.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CB5DCBD-3DF5-C99B-4AB4-234F81D84105}"/>
                </a:ext>
              </a:extLst>
            </p:cNvPr>
            <p:cNvSpPr/>
            <p:nvPr/>
          </p:nvSpPr>
          <p:spPr>
            <a:xfrm>
              <a:off x="7817813" y="2663412"/>
              <a:ext cx="3383681" cy="85506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message is trite and the material is unoriginal.</a:t>
              </a:r>
            </a:p>
          </p:txBody>
        </p:sp>
        <p:sp>
          <p:nvSpPr>
            <p:cNvPr id="19" name="Rounded Rectangle 7">
              <a:extLst>
                <a:ext uri="{FF2B5EF4-FFF2-40B4-BE49-F238E27FC236}">
                  <a16:creationId xmlns:a16="http://schemas.microsoft.com/office/drawing/2014/main" id="{D60E6F1A-4F16-2F12-B5BC-CB08DF7611F5}"/>
                </a:ext>
              </a:extLst>
            </p:cNvPr>
            <p:cNvSpPr/>
            <p:nvPr/>
          </p:nvSpPr>
          <p:spPr>
            <a:xfrm>
              <a:off x="8301885" y="2514846"/>
              <a:ext cx="1905470" cy="2971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Augmented data 1</a:t>
              </a:r>
            </a:p>
          </p:txBody>
        </p:sp>
        <p:sp>
          <p:nvSpPr>
            <p:cNvPr id="20" name="Rounded Rectangle 12">
              <a:extLst>
                <a:ext uri="{FF2B5EF4-FFF2-40B4-BE49-F238E27FC236}">
                  <a16:creationId xmlns:a16="http://schemas.microsoft.com/office/drawing/2014/main" id="{CDBCDE2A-F983-FC3A-4FDF-0A3D422E3CF1}"/>
                </a:ext>
              </a:extLst>
            </p:cNvPr>
            <p:cNvSpPr/>
            <p:nvPr/>
          </p:nvSpPr>
          <p:spPr>
            <a:xfrm>
              <a:off x="8301885" y="3797895"/>
              <a:ext cx="1905470" cy="2971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Augmented data 2</a:t>
              </a:r>
            </a:p>
          </p:txBody>
        </p:sp>
        <p:sp>
          <p:nvSpPr>
            <p:cNvPr id="21" name="Rounded Rectangle 13">
              <a:extLst>
                <a:ext uri="{FF2B5EF4-FFF2-40B4-BE49-F238E27FC236}">
                  <a16:creationId xmlns:a16="http://schemas.microsoft.com/office/drawing/2014/main" id="{BF1D8F10-8625-1D01-E3B0-B15A3E35A805}"/>
                </a:ext>
              </a:extLst>
            </p:cNvPr>
            <p:cNvSpPr/>
            <p:nvPr/>
          </p:nvSpPr>
          <p:spPr>
            <a:xfrm>
              <a:off x="8301885" y="5162455"/>
              <a:ext cx="1905470" cy="2971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Augmented data 3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553CE2-9C56-282D-8348-D8CDF476E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4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945" y="35328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Bidirectional Encoder Representations from Transformers (BERT)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As an example model, we use on BERT</a:t>
            </a:r>
          </a:p>
          <a:p>
            <a:r>
              <a:rPr lang="en-US" sz="2400" dirty="0"/>
              <a:t>BERT revolutionized NLP field and marked the beginning of a new era in NLP</a:t>
            </a:r>
          </a:p>
          <a:p>
            <a:r>
              <a:rPr lang="en-US" sz="2400" dirty="0"/>
              <a:t>12 layers, 110 million parameters (BERT base)</a:t>
            </a:r>
          </a:p>
          <a:p>
            <a:r>
              <a:rPr lang="en-US" sz="2400" dirty="0"/>
              <a:t>Pre-trained on English </a:t>
            </a:r>
            <a:r>
              <a:rPr lang="en-US" sz="2400" dirty="0" err="1"/>
              <a:t>BooksCorpus</a:t>
            </a:r>
            <a:r>
              <a:rPr lang="en-US" sz="2400" dirty="0"/>
              <a:t> (800M words) + Wikipedia (2,500M words)</a:t>
            </a:r>
          </a:p>
          <a:p>
            <a:r>
              <a:rPr lang="en-US" sz="2400" dirty="0"/>
              <a:t>Used in Google 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EC5FC-44C3-59A4-072E-17A3E422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4AE632-B0FE-F0AD-39F0-8736A2628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5290" y="1848584"/>
            <a:ext cx="844952" cy="84495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B394D6B-2359-1706-AAD2-E636B17EFAD5}"/>
              </a:ext>
            </a:extLst>
          </p:cNvPr>
          <p:cNvSpPr txBox="1">
            <a:spLocks/>
          </p:cNvSpPr>
          <p:nvPr/>
        </p:nvSpPr>
        <p:spPr>
          <a:xfrm>
            <a:off x="1385446" y="6275827"/>
            <a:ext cx="931955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Devlin, J., Chang, M. W., Lee, K., &amp; Toutanova, K. (2018). Bert: Pre-training of deep bidirectional transformers for language understanding. </a:t>
            </a:r>
            <a:r>
              <a:rPr lang="en-US" sz="1400" dirty="0" err="1"/>
              <a:t>arXiv</a:t>
            </a:r>
            <a:r>
              <a:rPr lang="en-US" sz="1400" dirty="0"/>
              <a:t> preprint arXiv:1810.04805.</a:t>
            </a:r>
          </a:p>
        </p:txBody>
      </p:sp>
    </p:spTree>
    <p:extLst>
      <p:ext uri="{BB962C8B-B14F-4D97-AF65-F5344CB8AC3E}">
        <p14:creationId xmlns:p14="http://schemas.microsoft.com/office/powerpoint/2010/main" val="272122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Training stages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Top Corners Snipped 2">
            <a:extLst>
              <a:ext uri="{FF2B5EF4-FFF2-40B4-BE49-F238E27FC236}">
                <a16:creationId xmlns:a16="http://schemas.microsoft.com/office/drawing/2014/main" id="{4C032B0B-5FDC-CBA8-AB63-86DAF8CD0391}"/>
              </a:ext>
            </a:extLst>
          </p:cNvPr>
          <p:cNvSpPr/>
          <p:nvPr/>
        </p:nvSpPr>
        <p:spPr>
          <a:xfrm>
            <a:off x="6427856" y="2117570"/>
            <a:ext cx="4446014" cy="3048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Classification head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F274A6-1C68-4A4C-7488-627B2829717F}"/>
              </a:ext>
            </a:extLst>
          </p:cNvPr>
          <p:cNvSpPr/>
          <p:nvPr/>
        </p:nvSpPr>
        <p:spPr>
          <a:xfrm>
            <a:off x="6431410" y="6109418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06AF76-77ED-15CC-FE7F-A507A0DA6F60}"/>
              </a:ext>
            </a:extLst>
          </p:cNvPr>
          <p:cNvSpPr/>
          <p:nvPr/>
        </p:nvSpPr>
        <p:spPr>
          <a:xfrm>
            <a:off x="6431410" y="5779218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2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6F6926B-FF24-1A71-9C7C-7314460E24B6}"/>
              </a:ext>
            </a:extLst>
          </p:cNvPr>
          <p:cNvSpPr/>
          <p:nvPr/>
        </p:nvSpPr>
        <p:spPr>
          <a:xfrm>
            <a:off x="6431410" y="5443939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3</a:t>
            </a:r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C8F0B01-6189-76E0-A1F6-D33041BD0BB5}"/>
              </a:ext>
            </a:extLst>
          </p:cNvPr>
          <p:cNvSpPr/>
          <p:nvPr/>
        </p:nvSpPr>
        <p:spPr>
          <a:xfrm>
            <a:off x="6431410" y="5113739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4</a:t>
            </a:r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2AB310-275B-7A0C-1B89-C983FB7FE215}"/>
              </a:ext>
            </a:extLst>
          </p:cNvPr>
          <p:cNvSpPr/>
          <p:nvPr/>
        </p:nvSpPr>
        <p:spPr>
          <a:xfrm>
            <a:off x="6431410" y="4778460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5</a:t>
            </a:r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0274221-101D-0BA7-AEF4-A069C94EC975}"/>
              </a:ext>
            </a:extLst>
          </p:cNvPr>
          <p:cNvSpPr/>
          <p:nvPr/>
        </p:nvSpPr>
        <p:spPr>
          <a:xfrm>
            <a:off x="6431410" y="4448260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6</a:t>
            </a:r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DB42431-D4DB-534F-89FF-8F598528BF83}"/>
              </a:ext>
            </a:extLst>
          </p:cNvPr>
          <p:cNvSpPr/>
          <p:nvPr/>
        </p:nvSpPr>
        <p:spPr>
          <a:xfrm>
            <a:off x="6431410" y="4112981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7</a:t>
            </a:r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A334E4B-D398-9919-AA37-2DD62570E883}"/>
              </a:ext>
            </a:extLst>
          </p:cNvPr>
          <p:cNvSpPr/>
          <p:nvPr/>
        </p:nvSpPr>
        <p:spPr>
          <a:xfrm>
            <a:off x="6431410" y="3782781"/>
            <a:ext cx="4442204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8</a:t>
            </a:r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928FB7C-731F-882A-596E-13358899AFF9}"/>
              </a:ext>
            </a:extLst>
          </p:cNvPr>
          <p:cNvSpPr/>
          <p:nvPr/>
        </p:nvSpPr>
        <p:spPr>
          <a:xfrm>
            <a:off x="6431410" y="3447502"/>
            <a:ext cx="444246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9</a:t>
            </a:r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A9D25C9-0172-E909-F7EF-55FA03ACF7E4}"/>
              </a:ext>
            </a:extLst>
          </p:cNvPr>
          <p:cNvSpPr/>
          <p:nvPr/>
        </p:nvSpPr>
        <p:spPr>
          <a:xfrm>
            <a:off x="6431410" y="3117302"/>
            <a:ext cx="444246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10</a:t>
            </a:r>
            <a:endParaRPr lang="en-US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F8ECDFB-8BAF-9E90-BB51-504A4AEB5EF2}"/>
              </a:ext>
            </a:extLst>
          </p:cNvPr>
          <p:cNvSpPr/>
          <p:nvPr/>
        </p:nvSpPr>
        <p:spPr>
          <a:xfrm>
            <a:off x="6431410" y="2782023"/>
            <a:ext cx="444246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11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081DB4-7F7F-E342-27B1-3059AA5FD8A0}"/>
              </a:ext>
            </a:extLst>
          </p:cNvPr>
          <p:cNvSpPr txBox="1"/>
          <p:nvPr/>
        </p:nvSpPr>
        <p:spPr>
          <a:xfrm>
            <a:off x="12597420" y="5556187"/>
            <a:ext cx="227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 fine-tuning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33B2BDB-F485-430A-60AA-CF7C03BA65F6}"/>
              </a:ext>
            </a:extLst>
          </p:cNvPr>
          <p:cNvSpPr/>
          <p:nvPr/>
        </p:nvSpPr>
        <p:spPr>
          <a:xfrm>
            <a:off x="6431666" y="6108515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4650D9E-7B38-02BD-5B79-B8FEA1D62B51}"/>
              </a:ext>
            </a:extLst>
          </p:cNvPr>
          <p:cNvSpPr/>
          <p:nvPr/>
        </p:nvSpPr>
        <p:spPr>
          <a:xfrm>
            <a:off x="6431666" y="5778315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2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5013DBA-E8DD-6578-38CC-02DE7CF9F49C}"/>
              </a:ext>
            </a:extLst>
          </p:cNvPr>
          <p:cNvSpPr/>
          <p:nvPr/>
        </p:nvSpPr>
        <p:spPr>
          <a:xfrm>
            <a:off x="6431666" y="5443036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3</a:t>
            </a:r>
            <a:endParaRPr lang="en-US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D855D73-487E-FE46-FA0A-2A5E63D7F37D}"/>
              </a:ext>
            </a:extLst>
          </p:cNvPr>
          <p:cNvSpPr/>
          <p:nvPr/>
        </p:nvSpPr>
        <p:spPr>
          <a:xfrm>
            <a:off x="6431666" y="5112836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4</a:t>
            </a:r>
            <a:endParaRPr lang="en-US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A3F4689-9F2F-D507-30F8-AF48A8E83660}"/>
              </a:ext>
            </a:extLst>
          </p:cNvPr>
          <p:cNvSpPr/>
          <p:nvPr/>
        </p:nvSpPr>
        <p:spPr>
          <a:xfrm>
            <a:off x="6431666" y="4777557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5</a:t>
            </a:r>
            <a:endParaRPr lang="en-US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A5084D3-0E05-0BE7-BEB6-9744777B40C9}"/>
              </a:ext>
            </a:extLst>
          </p:cNvPr>
          <p:cNvSpPr/>
          <p:nvPr/>
        </p:nvSpPr>
        <p:spPr>
          <a:xfrm>
            <a:off x="6431666" y="4447357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6</a:t>
            </a:r>
            <a:endParaRPr lang="en-US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49FDF84-E148-9E3A-0B43-D4AFA42CA2FC}"/>
              </a:ext>
            </a:extLst>
          </p:cNvPr>
          <p:cNvSpPr/>
          <p:nvPr/>
        </p:nvSpPr>
        <p:spPr>
          <a:xfrm>
            <a:off x="6431666" y="4112078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7</a:t>
            </a:r>
            <a:endParaRPr lang="en-US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267E3E6-8FCD-162D-580C-C75AC59C48B3}"/>
              </a:ext>
            </a:extLst>
          </p:cNvPr>
          <p:cNvSpPr/>
          <p:nvPr/>
        </p:nvSpPr>
        <p:spPr>
          <a:xfrm>
            <a:off x="6431666" y="3781878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8</a:t>
            </a:r>
            <a:endParaRPr lang="en-US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D5DFACD-8A04-B9E5-77E4-E22BF920619E}"/>
              </a:ext>
            </a:extLst>
          </p:cNvPr>
          <p:cNvSpPr/>
          <p:nvPr/>
        </p:nvSpPr>
        <p:spPr>
          <a:xfrm>
            <a:off x="6431666" y="3446599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9</a:t>
            </a:r>
            <a:endParaRPr lang="en-US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2C3502E-5363-B085-3F1B-9FBD432F063F}"/>
              </a:ext>
            </a:extLst>
          </p:cNvPr>
          <p:cNvSpPr/>
          <p:nvPr/>
        </p:nvSpPr>
        <p:spPr>
          <a:xfrm>
            <a:off x="6431666" y="3116399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10</a:t>
            </a:r>
            <a:endParaRPr lang="en-US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EAD82F2-E9A9-111A-D5E7-B539BEC63EF6}"/>
              </a:ext>
            </a:extLst>
          </p:cNvPr>
          <p:cNvSpPr/>
          <p:nvPr/>
        </p:nvSpPr>
        <p:spPr>
          <a:xfrm>
            <a:off x="6431666" y="2781120"/>
            <a:ext cx="444601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11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236C10-2E45-C3E6-2670-8EBD571B875F}"/>
              </a:ext>
            </a:extLst>
          </p:cNvPr>
          <p:cNvSpPr txBox="1"/>
          <p:nvPr/>
        </p:nvSpPr>
        <p:spPr>
          <a:xfrm>
            <a:off x="12597420" y="4213451"/>
            <a:ext cx="203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Pre-trained model</a:t>
            </a:r>
          </a:p>
        </p:txBody>
      </p:sp>
      <p:sp>
        <p:nvSpPr>
          <p:cNvPr id="39" name="Rectangle: Top Corners Snipped 38">
            <a:extLst>
              <a:ext uri="{FF2B5EF4-FFF2-40B4-BE49-F238E27FC236}">
                <a16:creationId xmlns:a16="http://schemas.microsoft.com/office/drawing/2014/main" id="{63D96AEB-F02D-607E-7BD8-4BBD1C9508DC}"/>
              </a:ext>
            </a:extLst>
          </p:cNvPr>
          <p:cNvSpPr/>
          <p:nvPr/>
        </p:nvSpPr>
        <p:spPr>
          <a:xfrm>
            <a:off x="6431666" y="2117447"/>
            <a:ext cx="4446014" cy="3048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Classification head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57CA4D-ADC0-B3F8-3CDD-B479590BF6A1}"/>
              </a:ext>
            </a:extLst>
          </p:cNvPr>
          <p:cNvSpPr txBox="1"/>
          <p:nvPr/>
        </p:nvSpPr>
        <p:spPr>
          <a:xfrm>
            <a:off x="12679173" y="4866804"/>
            <a:ext cx="1872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Pre-fine-tuning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EB15ACD-6BAC-71BF-51B2-5CD0207E2019}"/>
              </a:ext>
            </a:extLst>
          </p:cNvPr>
          <p:cNvSpPr/>
          <p:nvPr/>
        </p:nvSpPr>
        <p:spPr>
          <a:xfrm>
            <a:off x="6431666" y="3446599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9</a:t>
            </a:r>
            <a:endParaRPr lang="en-US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90F0177-6604-A745-7004-526B9A5FE9A6}"/>
              </a:ext>
            </a:extLst>
          </p:cNvPr>
          <p:cNvSpPr/>
          <p:nvPr/>
        </p:nvSpPr>
        <p:spPr>
          <a:xfrm>
            <a:off x="6431666" y="3116399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10</a:t>
            </a:r>
            <a:endParaRPr lang="en-US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6F016AD-7916-4E41-747F-BD116DD7D355}"/>
              </a:ext>
            </a:extLst>
          </p:cNvPr>
          <p:cNvSpPr/>
          <p:nvPr/>
        </p:nvSpPr>
        <p:spPr>
          <a:xfrm>
            <a:off x="6431666" y="2781120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11</a:t>
            </a:r>
            <a:endParaRPr lang="en-US" dirty="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D727BDD-51C4-B387-D959-0BD66B1597D1}"/>
              </a:ext>
            </a:extLst>
          </p:cNvPr>
          <p:cNvSpPr/>
          <p:nvPr/>
        </p:nvSpPr>
        <p:spPr>
          <a:xfrm>
            <a:off x="6431666" y="2451701"/>
            <a:ext cx="4442204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12</a:t>
            </a:r>
            <a:endParaRPr lang="en-US" dirty="0"/>
          </a:p>
        </p:txBody>
      </p:sp>
      <p:sp>
        <p:nvSpPr>
          <p:cNvPr id="45" name="Rectangle: Top Corners Snipped 44">
            <a:extLst>
              <a:ext uri="{FF2B5EF4-FFF2-40B4-BE49-F238E27FC236}">
                <a16:creationId xmlns:a16="http://schemas.microsoft.com/office/drawing/2014/main" id="{FA9048BB-7F21-4D5E-773D-8B475294BEB4}"/>
              </a:ext>
            </a:extLst>
          </p:cNvPr>
          <p:cNvSpPr/>
          <p:nvPr/>
        </p:nvSpPr>
        <p:spPr>
          <a:xfrm>
            <a:off x="6431410" y="2116545"/>
            <a:ext cx="4446270" cy="3048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Classification head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BB670C1-B44E-EFDA-A9B6-B0C5C103D2C9}"/>
              </a:ext>
            </a:extLst>
          </p:cNvPr>
          <p:cNvSpPr/>
          <p:nvPr/>
        </p:nvSpPr>
        <p:spPr>
          <a:xfrm>
            <a:off x="6431666" y="2452726"/>
            <a:ext cx="4446014" cy="3048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12</a:t>
            </a:r>
            <a:endParaRPr lang="en-US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6873686-07D6-61F0-EBE3-172EC486AE36}"/>
              </a:ext>
            </a:extLst>
          </p:cNvPr>
          <p:cNvSpPr/>
          <p:nvPr/>
        </p:nvSpPr>
        <p:spPr>
          <a:xfrm>
            <a:off x="6431666" y="3781878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8</a:t>
            </a:r>
            <a:endParaRPr lang="en-US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35999CE-A104-9F01-B09F-9772ED55D2C0}"/>
              </a:ext>
            </a:extLst>
          </p:cNvPr>
          <p:cNvSpPr/>
          <p:nvPr/>
        </p:nvSpPr>
        <p:spPr>
          <a:xfrm>
            <a:off x="6431666" y="4112078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7</a:t>
            </a:r>
            <a:endParaRPr lang="en-US" dirty="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DFD84E4-0236-2D9F-7CF0-24C62CD3CAE4}"/>
              </a:ext>
            </a:extLst>
          </p:cNvPr>
          <p:cNvSpPr/>
          <p:nvPr/>
        </p:nvSpPr>
        <p:spPr>
          <a:xfrm>
            <a:off x="6431666" y="4447357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6</a:t>
            </a:r>
            <a:endParaRPr lang="en-US" dirty="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84D7426-89A8-B2D0-EC89-B0DBB73A8FED}"/>
              </a:ext>
            </a:extLst>
          </p:cNvPr>
          <p:cNvSpPr/>
          <p:nvPr/>
        </p:nvSpPr>
        <p:spPr>
          <a:xfrm>
            <a:off x="6431666" y="4777557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5</a:t>
            </a:r>
            <a:endParaRPr lang="en-US" dirty="0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05F90FA-9831-ECBF-6DBF-7AF899A45D0D}"/>
              </a:ext>
            </a:extLst>
          </p:cNvPr>
          <p:cNvSpPr/>
          <p:nvPr/>
        </p:nvSpPr>
        <p:spPr>
          <a:xfrm>
            <a:off x="6431666" y="5112836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4</a:t>
            </a:r>
            <a:endParaRPr lang="en-US" dirty="0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3FD0A2B-2B00-E3D2-D656-049B1F544F2B}"/>
              </a:ext>
            </a:extLst>
          </p:cNvPr>
          <p:cNvSpPr/>
          <p:nvPr/>
        </p:nvSpPr>
        <p:spPr>
          <a:xfrm>
            <a:off x="6431666" y="5443036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3</a:t>
            </a:r>
            <a:endParaRPr lang="en-US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B1679C7-D67C-C51E-5350-55D319FE4BA6}"/>
              </a:ext>
            </a:extLst>
          </p:cNvPr>
          <p:cNvSpPr/>
          <p:nvPr/>
        </p:nvSpPr>
        <p:spPr>
          <a:xfrm>
            <a:off x="6431666" y="5778315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E8B1175-6CAF-743F-A881-B426D993A509}"/>
              </a:ext>
            </a:extLst>
          </p:cNvPr>
          <p:cNvSpPr/>
          <p:nvPr/>
        </p:nvSpPr>
        <p:spPr>
          <a:xfrm>
            <a:off x="6431666" y="6108515"/>
            <a:ext cx="444627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5953000-A7B5-544A-1424-63596B3F3280}"/>
              </a:ext>
            </a:extLst>
          </p:cNvPr>
          <p:cNvSpPr/>
          <p:nvPr/>
        </p:nvSpPr>
        <p:spPr>
          <a:xfrm>
            <a:off x="6431410" y="2451824"/>
            <a:ext cx="4442460" cy="3048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Layer 12</a:t>
            </a:r>
            <a:endParaRPr lang="en-US" dirty="0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236B9F1-F36B-3924-A268-ECB4BF8D1BBD}"/>
              </a:ext>
            </a:extLst>
          </p:cNvPr>
          <p:cNvCxnSpPr>
            <a:cxnSpLocks/>
          </p:cNvCxnSpPr>
          <p:nvPr/>
        </p:nvCxnSpPr>
        <p:spPr>
          <a:xfrm>
            <a:off x="3442414" y="3539018"/>
            <a:ext cx="0" cy="39616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1CD10864-34E8-34A2-0FCF-5980DF48C24D}"/>
              </a:ext>
            </a:extLst>
          </p:cNvPr>
          <p:cNvSpPr/>
          <p:nvPr/>
        </p:nvSpPr>
        <p:spPr>
          <a:xfrm>
            <a:off x="2291651" y="4067603"/>
            <a:ext cx="2301529" cy="7150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Pre-fine-tuning with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ChatGPT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data augmentation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876F200-6FA1-0271-17D7-19098B96832E}"/>
              </a:ext>
            </a:extLst>
          </p:cNvPr>
          <p:cNvCxnSpPr>
            <a:cxnSpLocks/>
          </p:cNvCxnSpPr>
          <p:nvPr/>
        </p:nvCxnSpPr>
        <p:spPr>
          <a:xfrm>
            <a:off x="3445410" y="4895488"/>
            <a:ext cx="0" cy="38389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0D38DD80-9483-B675-F957-553DA364AF98}"/>
              </a:ext>
            </a:extLst>
          </p:cNvPr>
          <p:cNvSpPr/>
          <p:nvPr/>
        </p:nvSpPr>
        <p:spPr>
          <a:xfrm>
            <a:off x="2291650" y="5368082"/>
            <a:ext cx="2301529" cy="7150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Standard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fine-tuning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1D50D03-5AD1-4758-316C-034325865D41}"/>
              </a:ext>
            </a:extLst>
          </p:cNvPr>
          <p:cNvSpPr/>
          <p:nvPr/>
        </p:nvSpPr>
        <p:spPr>
          <a:xfrm>
            <a:off x="2291651" y="2741633"/>
            <a:ext cx="2301529" cy="71503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Pretrained model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D25CB-7295-7991-41F0-274DCAC8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5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 animBg="1"/>
      <p:bldP spid="40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7" grpId="0" animBg="1"/>
      <p:bldP spid="59" grpId="0" animBg="1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903768-7A6C-375D-DE90-B62DBF7BF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488E0C-FFE5-AB29-06BD-91F8E4955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0A731-5977-7542-C91E-C0BC6D12C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Alternative implementation (back translation)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2DED32-660A-B550-1B21-A8D62E03D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0F685B-1F40-D7E0-B90A-92EA8D0D4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4AED5-C385-5F3E-4FB1-AFE10158A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The augmented data is obtained by translating the text to another language…</a:t>
            </a:r>
          </a:p>
          <a:p>
            <a:r>
              <a:rPr lang="en-US" sz="2400" dirty="0"/>
              <a:t>And then translate back to English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BCFA2-402E-C65C-6A01-71AD9B7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3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Alternative implementation (RW)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No data augmentation</a:t>
            </a:r>
          </a:p>
          <a:p>
            <a:r>
              <a:rPr lang="en-US" sz="2400" dirty="0"/>
              <a:t>Original data in both stages</a:t>
            </a:r>
          </a:p>
          <a:p>
            <a:r>
              <a:rPr lang="en-US" sz="2400" dirty="0"/>
              <a:t>Pre-fine-tuning with reweighting</a:t>
            </a:r>
          </a:p>
          <a:p>
            <a:r>
              <a:rPr lang="en-US" sz="2400" dirty="0"/>
              <a:t>We used LDAM</a:t>
            </a:r>
          </a:p>
          <a:p>
            <a:r>
              <a:rPr lang="en-US" sz="2400" dirty="0"/>
              <a:t>Fine-tune with conventional loss function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123C1-3DD1-43CB-3765-5B70B7D3B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7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Comparison with other methods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A8B9A9-C74B-7FEB-6800-A085D16F9D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81004" y="3489738"/>
                <a:ext cx="6729750" cy="100672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Class-Balanced: Reweighting by the effective number of samples: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∈</m:t>
                    </m:r>
                  </m:oMath>
                </a14:m>
                <a:r>
                  <a:rPr lang="en-US" sz="2400" dirty="0"/>
                  <a:t> [0, 1).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A8B9A9-C74B-7FEB-6800-A085D16F9D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81004" y="3489738"/>
                <a:ext cx="6729750" cy="1006727"/>
              </a:xfrm>
              <a:blipFill>
                <a:blip r:embed="rId2"/>
                <a:stretch>
                  <a:fillRect l="-1449" t="-28313" r="-2355" b="-62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806126F-2581-75E0-A0F5-F6BB2E8D6F5B}"/>
              </a:ext>
            </a:extLst>
          </p:cNvPr>
          <p:cNvSpPr/>
          <p:nvPr/>
        </p:nvSpPr>
        <p:spPr>
          <a:xfrm>
            <a:off x="1306286" y="5902250"/>
            <a:ext cx="9187543" cy="729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/>
                </a:solidFill>
              </a:rPr>
              <a:t>Cao, K., Wei, C., </a:t>
            </a:r>
            <a:r>
              <a:rPr lang="en-US" sz="1400" dirty="0" err="1">
                <a:solidFill>
                  <a:schemeClr val="tx1"/>
                </a:solidFill>
              </a:rPr>
              <a:t>Gaidon</a:t>
            </a:r>
            <a:r>
              <a:rPr lang="en-US" sz="1400" dirty="0">
                <a:solidFill>
                  <a:schemeClr val="tx1"/>
                </a:solidFill>
              </a:rPr>
              <a:t>, A., </a:t>
            </a:r>
            <a:r>
              <a:rPr lang="en-US" sz="1400" dirty="0" err="1">
                <a:solidFill>
                  <a:schemeClr val="tx1"/>
                </a:solidFill>
              </a:rPr>
              <a:t>Arechiga</a:t>
            </a:r>
            <a:r>
              <a:rPr lang="en-US" sz="1400" dirty="0">
                <a:solidFill>
                  <a:schemeClr val="tx1"/>
                </a:solidFill>
              </a:rPr>
              <a:t>, N., &amp; Ma, T. (2019). Learning imbalanced datasets with label-distribution-aware margin loss. Advances in neural information processing systems, 32.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D6C13-6564-235F-54B0-E3118BF5780A}"/>
              </a:ext>
            </a:extLst>
          </p:cNvPr>
          <p:cNvSpPr/>
          <p:nvPr/>
        </p:nvSpPr>
        <p:spPr>
          <a:xfrm>
            <a:off x="1306276" y="5836298"/>
            <a:ext cx="9187543" cy="8612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/>
                </a:solidFill>
              </a:rPr>
              <a:t>Cui, Y., Jia, M., Lin, T. Y., Song, Y., &amp; </a:t>
            </a:r>
            <a:r>
              <a:rPr lang="en-US" sz="1400" dirty="0" err="1">
                <a:solidFill>
                  <a:schemeClr val="tx1"/>
                </a:solidFill>
              </a:rPr>
              <a:t>Belongie</a:t>
            </a:r>
            <a:r>
              <a:rPr lang="en-US" sz="1400" dirty="0">
                <a:solidFill>
                  <a:schemeClr val="tx1"/>
                </a:solidFill>
              </a:rPr>
              <a:t>, S. (2019). Class-balanced loss based on effective number of samples. In Proceedings of the IEEE/CVF conference on computer vision and pattern recognition (pp. 9268-9277).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2BD1B-6B01-CF97-61BC-9B133200E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F888C5-F584-0F06-EABA-F2FDC2A6E153}"/>
              </a:ext>
            </a:extLst>
          </p:cNvPr>
          <p:cNvSpPr/>
          <p:nvPr/>
        </p:nvSpPr>
        <p:spPr>
          <a:xfrm>
            <a:off x="1843813" y="2616836"/>
            <a:ext cx="2629280" cy="6485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Vanilla fine-tuning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6D4764-7B06-10D4-30ED-172D3FA1B009}"/>
              </a:ext>
            </a:extLst>
          </p:cNvPr>
          <p:cNvSpPr/>
          <p:nvPr/>
        </p:nvSpPr>
        <p:spPr>
          <a:xfrm>
            <a:off x="1843813" y="3596746"/>
            <a:ext cx="2629280" cy="648586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CB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928F83D-6FD8-9636-D494-911F97D7A333}"/>
              </a:ext>
            </a:extLst>
          </p:cNvPr>
          <p:cNvSpPr/>
          <p:nvPr/>
        </p:nvSpPr>
        <p:spPr>
          <a:xfrm>
            <a:off x="1843813" y="4576656"/>
            <a:ext cx="2629280" cy="648586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LDAM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E93CE2A-9626-6ACD-7EF5-81903A9768C8}"/>
              </a:ext>
            </a:extLst>
          </p:cNvPr>
          <p:cNvSpPr txBox="1">
            <a:spLocks/>
          </p:cNvSpPr>
          <p:nvPr/>
        </p:nvSpPr>
        <p:spPr>
          <a:xfrm>
            <a:off x="4881004" y="4411337"/>
            <a:ext cx="6729750" cy="1123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label-distribution-aware margin, which encourages the minority classes to have larger margins than the majority classes.</a:t>
            </a:r>
          </a:p>
          <a:p>
            <a:endParaRPr lang="en-US" sz="24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AA78FB3-7519-78FE-FD9F-AB6215ADAC61}"/>
              </a:ext>
            </a:extLst>
          </p:cNvPr>
          <p:cNvSpPr txBox="1">
            <a:spLocks/>
          </p:cNvSpPr>
          <p:nvPr/>
        </p:nvSpPr>
        <p:spPr>
          <a:xfrm>
            <a:off x="4880994" y="2748720"/>
            <a:ext cx="5758643" cy="904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Fine-tuning the whole model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839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5" grpId="0" animBg="1"/>
      <p:bldP spid="5" grpId="1" animBg="1"/>
      <p:bldP spid="7" grpId="0" animBg="1"/>
      <p:bldP spid="9" grpId="0" animBg="1"/>
      <p:bldP spid="11" grpId="0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Synthetic Benchmark 1: SST-2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10040772" cy="3959619"/>
          </a:xfrm>
        </p:spPr>
        <p:txBody>
          <a:bodyPr>
            <a:normAutofit/>
          </a:bodyPr>
          <a:lstStyle/>
          <a:p>
            <a:r>
              <a:rPr lang="en-US" sz="2400" dirty="0"/>
              <a:t>The Stanford Sentiment Treebank 2 (SST-2)</a:t>
            </a:r>
          </a:p>
          <a:p>
            <a:r>
              <a:rPr lang="en-US" sz="2400" dirty="0"/>
              <a:t>Sentences from movie reviews</a:t>
            </a:r>
          </a:p>
          <a:p>
            <a:r>
              <a:rPr lang="en-US" sz="2400" dirty="0"/>
              <a:t>Human annotations of the sentiments : positive or negative</a:t>
            </a:r>
          </a:p>
          <a:p>
            <a:r>
              <a:rPr lang="en-US" sz="2400" dirty="0"/>
              <a:t>To create an imbalanced training set, we randomly removed negative reviews</a:t>
            </a:r>
          </a:p>
          <a:p>
            <a:r>
              <a:rPr lang="en-US" sz="2400" dirty="0"/>
              <a:t>Number of negative samples was one-fifth of the number of positive samples</a:t>
            </a:r>
          </a:p>
          <a:p>
            <a:r>
              <a:rPr lang="en-US" sz="2400" dirty="0"/>
              <a:t>The test dataset remained unchanged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D6726-8CF4-3BC0-08C3-FF04484CE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6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SST-2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BEE8B32-5814-0AAB-8682-54C1EDB9B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711583"/>
              </p:ext>
            </p:extLst>
          </p:nvPr>
        </p:nvGraphicFramePr>
        <p:xfrm>
          <a:off x="1156851" y="3108149"/>
          <a:ext cx="9184181" cy="2404745"/>
        </p:xfrm>
        <a:graphic>
          <a:graphicData uri="http://schemas.openxmlformats.org/drawingml/2006/table">
            <a:tbl>
              <a:tblPr firstRow="1" firstCol="1" bandRow="1"/>
              <a:tblGrid>
                <a:gridCol w="2899760">
                  <a:extLst>
                    <a:ext uri="{9D8B030D-6E8A-4147-A177-3AD203B41FA5}">
                      <a16:colId xmlns:a16="http://schemas.microsoft.com/office/drawing/2014/main" val="3616979193"/>
                    </a:ext>
                  </a:extLst>
                </a:gridCol>
                <a:gridCol w="2094807">
                  <a:extLst>
                    <a:ext uri="{9D8B030D-6E8A-4147-A177-3AD203B41FA5}">
                      <a16:colId xmlns:a16="http://schemas.microsoft.com/office/drawing/2014/main" val="3766990247"/>
                    </a:ext>
                  </a:extLst>
                </a:gridCol>
                <a:gridCol w="2094807">
                  <a:extLst>
                    <a:ext uri="{9D8B030D-6E8A-4147-A177-3AD203B41FA5}">
                      <a16:colId xmlns:a16="http://schemas.microsoft.com/office/drawing/2014/main" val="2368584770"/>
                    </a:ext>
                  </a:extLst>
                </a:gridCol>
                <a:gridCol w="2094807">
                  <a:extLst>
                    <a:ext uri="{9D8B030D-6E8A-4147-A177-3AD203B41FA5}">
                      <a16:colId xmlns:a16="http://schemas.microsoft.com/office/drawing/2014/main" val="3784689416"/>
                    </a:ext>
                  </a:extLst>
                </a:gridCol>
              </a:tblGrid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Fine-tuning method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Macro F1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F1 negative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F1 positive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053906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Vanilla 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0.8812 (0.0027)​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0.8698 (0.0035)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0.8926 (0.0019)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484247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CB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0.8891 (0.0026)​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0.8798 (0.0032)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0.8985 (0.0019)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3082498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LDAM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0.8855 (0.0040)​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0.8750 (0.0050)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0.8960 (0.0030)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483194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Two-stage (back translation)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0.8925 (0.0026)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0.8831 (0.0031)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0.9019 (0.0022)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664263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(RW) 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0.8941 (0.0035)​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0.8843 (0.0041)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0.9038 (0.0028)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065723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(ChatGPT)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0.8957 (0.0033)​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0.8864 (0.0040)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0.9051 (0.0026)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9259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B3126-FF17-4829-6DEF-9C01368C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0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SST-2 - Out-of-distribution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749" y="2217343"/>
            <a:ext cx="4290212" cy="395961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OOD samples</a:t>
            </a:r>
          </a:p>
          <a:p>
            <a:r>
              <a:rPr lang="en-US" sz="2400" dirty="0"/>
              <a:t>Different distribution than the training data</a:t>
            </a:r>
          </a:p>
          <a:p>
            <a:r>
              <a:rPr lang="en-US" sz="2400" dirty="0"/>
              <a:t>Unseen during training</a:t>
            </a:r>
          </a:p>
          <a:p>
            <a:r>
              <a:rPr lang="en-US" sz="2400" dirty="0"/>
              <a:t>Critical test for the generalization ability </a:t>
            </a:r>
          </a:p>
          <a:p>
            <a:r>
              <a:rPr lang="en-US" sz="2400" dirty="0"/>
              <a:t>Models trained on SST-2 data </a:t>
            </a:r>
          </a:p>
          <a:p>
            <a:r>
              <a:rPr lang="en-US" sz="2400" dirty="0"/>
              <a:t>Tested them on a different sentiment analysis dataset: Internet Movie Database (IMDB) reviews.</a:t>
            </a:r>
          </a:p>
          <a:p>
            <a:endParaRPr lang="en-US" sz="2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5A1FC3-314A-27EB-0C95-D7C1C3EB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585226"/>
              </p:ext>
            </p:extLst>
          </p:nvPr>
        </p:nvGraphicFramePr>
        <p:xfrm>
          <a:off x="5323840" y="2623743"/>
          <a:ext cx="6746240" cy="2261616"/>
        </p:xfrm>
        <a:graphic>
          <a:graphicData uri="http://schemas.openxmlformats.org/drawingml/2006/table">
            <a:tbl>
              <a:tblPr firstRow="1" firstCol="1" bandRow="1"/>
              <a:tblGrid>
                <a:gridCol w="1735879">
                  <a:extLst>
                    <a:ext uri="{9D8B030D-6E8A-4147-A177-3AD203B41FA5}">
                      <a16:colId xmlns:a16="http://schemas.microsoft.com/office/drawing/2014/main" val="2828011480"/>
                    </a:ext>
                  </a:extLst>
                </a:gridCol>
                <a:gridCol w="1736599">
                  <a:extLst>
                    <a:ext uri="{9D8B030D-6E8A-4147-A177-3AD203B41FA5}">
                      <a16:colId xmlns:a16="http://schemas.microsoft.com/office/drawing/2014/main" val="3592167071"/>
                    </a:ext>
                  </a:extLst>
                </a:gridCol>
                <a:gridCol w="1688802">
                  <a:extLst>
                    <a:ext uri="{9D8B030D-6E8A-4147-A177-3AD203B41FA5}">
                      <a16:colId xmlns:a16="http://schemas.microsoft.com/office/drawing/2014/main" val="168414773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4032024045"/>
                    </a:ext>
                  </a:extLst>
                </a:gridCol>
              </a:tblGrid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Fine-tuning method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Macro F1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F1 negative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F1 positive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54221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Vanilla 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0.8193 (0.0031)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0.8077 (0.0046)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0.8310 (0.0018)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151304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CB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0.8210 (0.0027)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0.8110 (0.0042)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0.8310 (0.0017)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263348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LDAM 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0.8216 (0.0027)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0.8119 (0.0042)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0.8312 (0.0017)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55653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(RW) 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0.8196 (0.0011)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0.8051 (0.0018)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0.8200 (0.0009)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640409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(ChatGPT)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0.8266 (0.0028)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0.8165 (0.0041)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0.8367 (0.0018)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51641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CFDA2-2263-7504-BC5C-49E9971AD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20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Synthetic Benchmark 2: The 20 Newsgroups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Collection of news classified into 20 groups</a:t>
            </a:r>
          </a:p>
          <a:p>
            <a:r>
              <a:rPr lang="en-US" sz="2400" dirty="0"/>
              <a:t>Science, religion, technology…</a:t>
            </a:r>
          </a:p>
          <a:p>
            <a:r>
              <a:rPr lang="en-US" sz="2400" dirty="0"/>
              <a:t>Manually imbalanced train set by down-sampling</a:t>
            </a:r>
          </a:p>
          <a:p>
            <a:r>
              <a:rPr lang="en-US" sz="2400" dirty="0"/>
              <a:t>Two types of imbalanced distribution were used: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The step imbalance: half of the classes are minority and half are majority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The long-tailed imbalance: class sample sizes follow an exponential decay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E0DE0-5221-0827-5519-076D55408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15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79484B6-9C5C-A38F-0117-562EABB9D792}"/>
              </a:ext>
            </a:extLst>
          </p:cNvPr>
          <p:cNvSpPr txBox="1">
            <a:spLocks/>
          </p:cNvSpPr>
          <p:nvPr/>
        </p:nvSpPr>
        <p:spPr>
          <a:xfrm>
            <a:off x="1155549" y="6275827"/>
            <a:ext cx="964363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Lang, K. (1995). </a:t>
            </a:r>
            <a:r>
              <a:rPr lang="en-US" sz="1400" dirty="0" err="1"/>
              <a:t>Newsweeder</a:t>
            </a:r>
            <a:r>
              <a:rPr lang="en-US" sz="1400" dirty="0"/>
              <a:t>: Learning to filter </a:t>
            </a:r>
            <a:r>
              <a:rPr lang="en-US" sz="1400" dirty="0" err="1"/>
              <a:t>netnews</a:t>
            </a:r>
            <a:r>
              <a:rPr lang="en-US" sz="1400" dirty="0"/>
              <a:t>. In Machine learning proceedings 1995 (pp. 331-339). Morgan Kaufmann.</a:t>
            </a:r>
          </a:p>
        </p:txBody>
      </p:sp>
    </p:spTree>
    <p:extLst>
      <p:ext uri="{BB962C8B-B14F-4D97-AF65-F5344CB8AC3E}">
        <p14:creationId xmlns:p14="http://schemas.microsoft.com/office/powerpoint/2010/main" val="409536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Macro F1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B098B23-362E-A6B0-87DC-3B6125FFF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444814"/>
              </p:ext>
            </p:extLst>
          </p:nvPr>
        </p:nvGraphicFramePr>
        <p:xfrm>
          <a:off x="2244436" y="2780332"/>
          <a:ext cx="7996845" cy="3335512"/>
        </p:xfrm>
        <a:graphic>
          <a:graphicData uri="http://schemas.openxmlformats.org/drawingml/2006/table">
            <a:tbl>
              <a:tblPr firstRow="1" firstCol="1" bandRow="1"/>
              <a:tblGrid>
                <a:gridCol w="3075709">
                  <a:extLst>
                    <a:ext uri="{9D8B030D-6E8A-4147-A177-3AD203B41FA5}">
                      <a16:colId xmlns:a16="http://schemas.microsoft.com/office/drawing/2014/main" val="3593747495"/>
                    </a:ext>
                  </a:extLst>
                </a:gridCol>
                <a:gridCol w="2460568">
                  <a:extLst>
                    <a:ext uri="{9D8B030D-6E8A-4147-A177-3AD203B41FA5}">
                      <a16:colId xmlns:a16="http://schemas.microsoft.com/office/drawing/2014/main" val="2739716258"/>
                    </a:ext>
                  </a:extLst>
                </a:gridCol>
                <a:gridCol w="2460568">
                  <a:extLst>
                    <a:ext uri="{9D8B030D-6E8A-4147-A177-3AD203B41FA5}">
                      <a16:colId xmlns:a16="http://schemas.microsoft.com/office/drawing/2014/main" val="3142645301"/>
                    </a:ext>
                  </a:extLst>
                </a:gridCol>
              </a:tblGrid>
              <a:tr h="789190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Fine-tuning method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Macro F1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(step)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Macro F1 </a:t>
                      </a:r>
                    </a:p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(long-tailed)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469769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Vanilla 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0.6055 (0.0186)​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0.5855 (0.0161)​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855101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CB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0.6698 (0.0157)​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0.6729 (0.0132)​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610062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LDAM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0.6662 (0.0141)​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0.6724 (0.0145)​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277814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Two-stage (back translation)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0.6579 (0.0137)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0.7147 (0.0163)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997591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(RW) 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0.7418 (0.0038)​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0.7305 (0.0022)​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109535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(ChatGPT)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0.7674 (0.0021)​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0.7667 (0.0011)​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09310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DD8A1C-0BA3-E5DC-29C2-076E5E0DE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9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647FA4-F9B8-8992-C7BD-50F192BCB1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4" t="79188" r="8920" b="2545"/>
          <a:stretch/>
        </p:blipFill>
        <p:spPr bwMode="auto">
          <a:xfrm>
            <a:off x="4437497" y="3669285"/>
            <a:ext cx="7674780" cy="13310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891804-CF87-AFEF-6526-15EACE587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" r="1839"/>
          <a:stretch/>
        </p:blipFill>
        <p:spPr bwMode="auto">
          <a:xfrm>
            <a:off x="4221730" y="3722624"/>
            <a:ext cx="7674780" cy="30099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A13A26-9D7C-FE51-4E3A-4253D6ADBCC2}"/>
              </a:ext>
            </a:extLst>
          </p:cNvPr>
          <p:cNvSpPr/>
          <p:nvPr/>
        </p:nvSpPr>
        <p:spPr>
          <a:xfrm>
            <a:off x="-2" y="0"/>
            <a:ext cx="4036469" cy="6885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1BFDCF-2285-F7EE-B96E-8EE14B867CE0}"/>
              </a:ext>
            </a:extLst>
          </p:cNvPr>
          <p:cNvSpPr txBox="1">
            <a:spLocks/>
          </p:cNvSpPr>
          <p:nvPr/>
        </p:nvSpPr>
        <p:spPr>
          <a:xfrm>
            <a:off x="233680" y="2762661"/>
            <a:ext cx="3729087" cy="30763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FFFFFF"/>
                </a:solidFill>
              </a:rPr>
              <a:t>Newsgroups (step imbalance)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9E5C3D-D304-C981-7941-662B1D6B7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17F928-789F-B65B-0783-771DA75D25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4" t="79188" r="8920" b="2545"/>
          <a:stretch/>
        </p:blipFill>
        <p:spPr bwMode="auto">
          <a:xfrm>
            <a:off x="4460240" y="1805939"/>
            <a:ext cx="7674780" cy="13310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843EC0-582D-1D3A-AE40-22A8FEA42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2" t="3258" r="8920" b="71174"/>
          <a:stretch/>
        </p:blipFill>
        <p:spPr bwMode="auto">
          <a:xfrm>
            <a:off x="4117747" y="0"/>
            <a:ext cx="7994530" cy="1863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074DC0-7882-B352-FA37-C6BECC21D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" b="1060"/>
          <a:stretch/>
        </p:blipFill>
        <p:spPr bwMode="auto">
          <a:xfrm>
            <a:off x="4112467" y="1828800"/>
            <a:ext cx="7994530" cy="189382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3FE98B0-DBF9-16A3-0EEF-A244EE91E776}"/>
              </a:ext>
            </a:extLst>
          </p:cNvPr>
          <p:cNvSpPr/>
          <p:nvPr/>
        </p:nvSpPr>
        <p:spPr>
          <a:xfrm>
            <a:off x="4963059" y="3849121"/>
            <a:ext cx="3551021" cy="162711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BC4DDC-4445-9E45-7492-BB5AC04367F8}"/>
              </a:ext>
            </a:extLst>
          </p:cNvPr>
          <p:cNvSpPr txBox="1"/>
          <p:nvPr/>
        </p:nvSpPr>
        <p:spPr>
          <a:xfrm>
            <a:off x="8585200" y="4127484"/>
            <a:ext cx="266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Performance boost</a:t>
            </a:r>
          </a:p>
        </p:txBody>
      </p:sp>
    </p:spTree>
    <p:extLst>
      <p:ext uri="{BB962C8B-B14F-4D97-AF65-F5344CB8AC3E}">
        <p14:creationId xmlns:p14="http://schemas.microsoft.com/office/powerpoint/2010/main" val="162769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5AD2AC-E5D4-DF2D-AE21-D3672CB612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0" t="79311" r="9773" b="2265"/>
          <a:stretch/>
        </p:blipFill>
        <p:spPr bwMode="auto">
          <a:xfrm>
            <a:off x="4086798" y="3672599"/>
            <a:ext cx="7921853" cy="1336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C23063-3990-1F72-3759-135E3CFC1A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0" t="79311" r="9773" b="2265"/>
          <a:stretch/>
        </p:blipFill>
        <p:spPr bwMode="auto">
          <a:xfrm>
            <a:off x="4105087" y="1823201"/>
            <a:ext cx="7921853" cy="13366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A13A26-9D7C-FE51-4E3A-4253D6ADBCC2}"/>
              </a:ext>
            </a:extLst>
          </p:cNvPr>
          <p:cNvSpPr/>
          <p:nvPr/>
        </p:nvSpPr>
        <p:spPr>
          <a:xfrm>
            <a:off x="-2" y="0"/>
            <a:ext cx="4036469" cy="6885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1BFDCF-2285-F7EE-B96E-8EE14B867CE0}"/>
              </a:ext>
            </a:extLst>
          </p:cNvPr>
          <p:cNvSpPr txBox="1">
            <a:spLocks/>
          </p:cNvSpPr>
          <p:nvPr/>
        </p:nvSpPr>
        <p:spPr>
          <a:xfrm>
            <a:off x="233680" y="2762661"/>
            <a:ext cx="3729087" cy="30763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FFFFFF"/>
                </a:solidFill>
              </a:rPr>
              <a:t>Newsgroups (long-tail imbalance)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13AA98-3FD9-F3EE-5BB6-389B1A28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" t="3098" r="9089" b="71101"/>
          <a:stretch/>
        </p:blipFill>
        <p:spPr bwMode="auto">
          <a:xfrm>
            <a:off x="4148226" y="-1"/>
            <a:ext cx="7921853" cy="187198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153A0B-8AF9-FDA7-B1C9-457D3646B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56CEF-13FE-6760-32C2-E39637CB9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" r="1685"/>
          <a:stretch/>
        </p:blipFill>
        <p:spPr bwMode="auto">
          <a:xfrm>
            <a:off x="4148227" y="1837944"/>
            <a:ext cx="7810094" cy="19171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2CC8CB-C23D-5C05-1D0C-047EA04C1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r="139"/>
          <a:stretch/>
        </p:blipFill>
        <p:spPr bwMode="auto">
          <a:xfrm>
            <a:off x="4055476" y="3753485"/>
            <a:ext cx="7953175" cy="311679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27C8BCC-9671-3366-196D-CC07BD8416FE}"/>
              </a:ext>
            </a:extLst>
          </p:cNvPr>
          <p:cNvSpPr/>
          <p:nvPr/>
        </p:nvSpPr>
        <p:spPr>
          <a:xfrm>
            <a:off x="4963059" y="3849121"/>
            <a:ext cx="3876141" cy="162711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D2E135-FCAA-BA87-2763-0E37D4B421CA}"/>
              </a:ext>
            </a:extLst>
          </p:cNvPr>
          <p:cNvSpPr txBox="1"/>
          <p:nvPr/>
        </p:nvSpPr>
        <p:spPr>
          <a:xfrm>
            <a:off x="9050655" y="4116170"/>
            <a:ext cx="266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Performance boost</a:t>
            </a:r>
          </a:p>
        </p:txBody>
      </p:sp>
    </p:spTree>
    <p:extLst>
      <p:ext uri="{BB962C8B-B14F-4D97-AF65-F5344CB8AC3E}">
        <p14:creationId xmlns:p14="http://schemas.microsoft.com/office/powerpoint/2010/main" val="223074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0FD0C-4DB3-A2F3-B1DB-A6208C74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E27CB4-A9FE-6E2A-308E-83AE98B5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3BB07-0EEA-F1AF-A178-495BB3446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Real-World Application: ADME Semantic Labeling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4033FA-A79D-0A4A-7C6C-9B22CE980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A79BE3-9C79-F91B-91CE-C306B36C7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019EB-B6F0-0254-625F-6F7E37AAE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19</a:t>
            </a:fld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F59015F-D790-25EE-7FC8-E8DC99914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4940441" cy="3959619"/>
          </a:xfrm>
        </p:spPr>
        <p:txBody>
          <a:bodyPr>
            <a:normAutofit/>
          </a:bodyPr>
          <a:lstStyle/>
          <a:p>
            <a:r>
              <a:rPr lang="en-US" sz="2400" dirty="0"/>
              <a:t>Pharmacokinetics text classification </a:t>
            </a:r>
          </a:p>
          <a:p>
            <a:r>
              <a:rPr lang="en-US" sz="2400" dirty="0"/>
              <a:t>Enhance assessment of PSGs</a:t>
            </a:r>
          </a:p>
          <a:p>
            <a:r>
              <a:rPr lang="en-US" sz="2400" dirty="0"/>
              <a:t>FDA assessor needs to classify text into absorption, distribution, metabolism, excretion, and others</a:t>
            </a:r>
          </a:p>
          <a:p>
            <a:r>
              <a:rPr lang="en-US" sz="2400" dirty="0"/>
              <a:t>Multi-class text classification</a:t>
            </a:r>
          </a:p>
          <a:p>
            <a:r>
              <a:rPr lang="en-US" sz="2400" dirty="0"/>
              <a:t>Automating ADME classification can help the FDA assessor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316AD7E-F3E9-83FC-FC1B-E8B44FA60AD0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3B29A-48E2-4A0C-8CE6-C6751462C80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8BD3D69-A78B-9A56-9F83-6E2F636C56ED}"/>
              </a:ext>
            </a:extLst>
          </p:cNvPr>
          <p:cNvSpPr txBox="1">
            <a:spLocks/>
          </p:cNvSpPr>
          <p:nvPr/>
        </p:nvSpPr>
        <p:spPr>
          <a:xfrm>
            <a:off x="1155549" y="6275827"/>
            <a:ext cx="9643631" cy="526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Shi, Y., Wang, J., Ren, P., ValizadehAslani, T., Zhang, Y., Hu, M., &amp; Liang, H. (2023). Fine-Tuning BERT for Automatic ADME Semantic Labeling in FDA Drug Labeling to Enhance Product-Specific Guidance Assessment. Journal of Biomedical Informatics, 104285.</a:t>
            </a:r>
          </a:p>
        </p:txBody>
      </p:sp>
      <p:pic>
        <p:nvPicPr>
          <p:cNvPr id="28" name="Picture 27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FE7AF227-C37F-1178-995B-70A2B34C3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302" y="1842845"/>
            <a:ext cx="5190879" cy="4282234"/>
          </a:xfrm>
          <a:prstGeom prst="rect">
            <a:avLst/>
          </a:pr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F7FA41E-A37D-1800-C8FB-6A1513744B65}"/>
              </a:ext>
            </a:extLst>
          </p:cNvPr>
          <p:cNvSpPr txBox="1">
            <a:spLocks/>
          </p:cNvSpPr>
          <p:nvPr/>
        </p:nvSpPr>
        <p:spPr>
          <a:xfrm>
            <a:off x="10714502" y="2273666"/>
            <a:ext cx="1200912" cy="31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A</a:t>
            </a:r>
            <a:r>
              <a:rPr lang="en-US" sz="1400" dirty="0"/>
              <a:t>bsorption</a:t>
            </a:r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BC7F4BFB-16A6-6B66-6919-4AC25555E8FB}"/>
              </a:ext>
            </a:extLst>
          </p:cNvPr>
          <p:cNvSpPr/>
          <p:nvPr/>
        </p:nvSpPr>
        <p:spPr>
          <a:xfrm>
            <a:off x="10503408" y="2109216"/>
            <a:ext cx="211094" cy="59740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19EC9EE-80A7-3750-EC2A-E2167C7B1E57}"/>
              </a:ext>
            </a:extLst>
          </p:cNvPr>
          <p:cNvSpPr txBox="1">
            <a:spLocks/>
          </p:cNvSpPr>
          <p:nvPr/>
        </p:nvSpPr>
        <p:spPr>
          <a:xfrm>
            <a:off x="10714502" y="3024892"/>
            <a:ext cx="1200912" cy="359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A</a:t>
            </a:r>
            <a:r>
              <a:rPr lang="en-US" sz="1400" dirty="0"/>
              <a:t>bsorption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0667D8F4-FB83-7B80-698B-8ABBEFE2B856}"/>
              </a:ext>
            </a:extLst>
          </p:cNvPr>
          <p:cNvSpPr/>
          <p:nvPr/>
        </p:nvSpPr>
        <p:spPr>
          <a:xfrm>
            <a:off x="10503408" y="2841444"/>
            <a:ext cx="211094" cy="67594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51B2EC7-188E-22AC-CF93-B6954F74C49D}"/>
              </a:ext>
            </a:extLst>
          </p:cNvPr>
          <p:cNvSpPr txBox="1">
            <a:spLocks/>
          </p:cNvSpPr>
          <p:nvPr/>
        </p:nvSpPr>
        <p:spPr>
          <a:xfrm>
            <a:off x="10714502" y="3744911"/>
            <a:ext cx="1200912" cy="31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M</a:t>
            </a:r>
            <a:r>
              <a:rPr lang="en-US" sz="1400" dirty="0"/>
              <a:t>etabolism</a:t>
            </a:r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6E5FFB80-D382-473D-6D88-6AC956389C13}"/>
              </a:ext>
            </a:extLst>
          </p:cNvPr>
          <p:cNvSpPr/>
          <p:nvPr/>
        </p:nvSpPr>
        <p:spPr>
          <a:xfrm>
            <a:off x="10503408" y="3587267"/>
            <a:ext cx="211094" cy="58239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5669DA0-309A-8EDB-6D23-DB17ED5A7CCA}"/>
              </a:ext>
            </a:extLst>
          </p:cNvPr>
          <p:cNvSpPr txBox="1">
            <a:spLocks/>
          </p:cNvSpPr>
          <p:nvPr/>
        </p:nvSpPr>
        <p:spPr>
          <a:xfrm>
            <a:off x="10586269" y="4392598"/>
            <a:ext cx="1200912" cy="319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E</a:t>
            </a:r>
            <a:r>
              <a:rPr lang="en-US" sz="1400" dirty="0"/>
              <a:t>xcretion</a:t>
            </a:r>
          </a:p>
        </p:txBody>
      </p:sp>
      <p:sp>
        <p:nvSpPr>
          <p:cNvPr id="36" name="Right Brace 35">
            <a:extLst>
              <a:ext uri="{FF2B5EF4-FFF2-40B4-BE49-F238E27FC236}">
                <a16:creationId xmlns:a16="http://schemas.microsoft.com/office/drawing/2014/main" id="{822F8740-E78C-C1C6-970A-E30071222F7B}"/>
              </a:ext>
            </a:extLst>
          </p:cNvPr>
          <p:cNvSpPr/>
          <p:nvPr/>
        </p:nvSpPr>
        <p:spPr>
          <a:xfrm>
            <a:off x="10503408" y="4235783"/>
            <a:ext cx="211094" cy="60068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790CE49-5553-24A1-076F-FFA09C86B4F6}"/>
              </a:ext>
            </a:extLst>
          </p:cNvPr>
          <p:cNvSpPr txBox="1">
            <a:spLocks/>
          </p:cNvSpPr>
          <p:nvPr/>
        </p:nvSpPr>
        <p:spPr>
          <a:xfrm>
            <a:off x="10662230" y="4930128"/>
            <a:ext cx="1200912" cy="319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D</a:t>
            </a:r>
            <a:r>
              <a:rPr lang="en-US" sz="1400" dirty="0"/>
              <a:t>istribution</a:t>
            </a:r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0714F888-E493-BF4B-AF63-23FBD42E2412}"/>
              </a:ext>
            </a:extLst>
          </p:cNvPr>
          <p:cNvSpPr/>
          <p:nvPr/>
        </p:nvSpPr>
        <p:spPr>
          <a:xfrm>
            <a:off x="10500003" y="4919327"/>
            <a:ext cx="211094" cy="31974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5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30" grpId="0" animBg="1"/>
      <p:bldP spid="31" grpId="0" build="p"/>
      <p:bldP spid="32" grpId="0" animBg="1"/>
      <p:bldP spid="33" grpId="0" build="p"/>
      <p:bldP spid="34" grpId="0" animBg="1"/>
      <p:bldP spid="35" grpId="0" build="p"/>
      <p:bldP spid="36" grpId="0" animBg="1"/>
      <p:bldP spid="37" grpId="0" build="p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990F9F-952A-4E86-327F-957D19F55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1AC591-4963-EB68-1978-C67932CBC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49A241-C0CF-5B06-CFBD-ADDCD7FB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Real-World Application: ADME Semantic Labeling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04155C-1B3A-A78A-8E49-ED1832128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7DBE24-EAA9-BFF6-5D03-C583402FD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F935E-5C5F-79AA-1ACD-348BD6462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5570371" cy="3959619"/>
          </a:xfrm>
        </p:spPr>
        <p:txBody>
          <a:bodyPr>
            <a:normAutofit/>
          </a:bodyPr>
          <a:lstStyle/>
          <a:p>
            <a:r>
              <a:rPr lang="en-US" sz="2400" dirty="0"/>
              <a:t>ADME classification</a:t>
            </a:r>
          </a:p>
          <a:p>
            <a:r>
              <a:rPr lang="en-US" sz="2400" dirty="0"/>
              <a:t>Naturally heavily imbalanced</a:t>
            </a:r>
          </a:p>
          <a:p>
            <a:endParaRPr lang="en-US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BDDB7A1-A114-47D4-324F-BFAE476ECCF7}"/>
              </a:ext>
            </a:extLst>
          </p:cNvPr>
          <p:cNvGraphicFramePr>
            <a:graphicFrameLocks noGrp="1"/>
          </p:cNvGraphicFramePr>
          <p:nvPr/>
        </p:nvGraphicFramePr>
        <p:xfrm>
          <a:off x="6725919" y="2354891"/>
          <a:ext cx="4968242" cy="3335512"/>
        </p:xfrm>
        <a:graphic>
          <a:graphicData uri="http://schemas.openxmlformats.org/drawingml/2006/table">
            <a:tbl>
              <a:tblPr firstRow="1" firstCol="1" bandRow="1"/>
              <a:tblGrid>
                <a:gridCol w="2861595">
                  <a:extLst>
                    <a:ext uri="{9D8B030D-6E8A-4147-A177-3AD203B41FA5}">
                      <a16:colId xmlns:a16="http://schemas.microsoft.com/office/drawing/2014/main" val="3593747495"/>
                    </a:ext>
                  </a:extLst>
                </a:gridCol>
                <a:gridCol w="2106647">
                  <a:extLst>
                    <a:ext uri="{9D8B030D-6E8A-4147-A177-3AD203B41FA5}">
                      <a16:colId xmlns:a16="http://schemas.microsoft.com/office/drawing/2014/main" val="2364876677"/>
                    </a:ext>
                  </a:extLst>
                </a:gridCol>
              </a:tblGrid>
              <a:tr h="789190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Fine-tuning method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Macro F1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469769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Vanilla 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0.9002 (0.0011)​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855101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CB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0.9014 (0.0016)​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610062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LDAM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0.9006 (0.0014)​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277814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Two-stage (back translation)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0.9144 (0.0010)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83658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(RW) 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0.9122 (0.0021)​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109535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(ChatGPT) 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0.9130 (0.0015)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0931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6F9BD-C7A2-272A-328C-124267C3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2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screenshot, diagram, plot&#10;&#10;Description automatically generated">
            <a:extLst>
              <a:ext uri="{FF2B5EF4-FFF2-40B4-BE49-F238E27FC236}">
                <a16:creationId xmlns:a16="http://schemas.microsoft.com/office/drawing/2014/main" id="{0BAA3A9B-BEC7-611E-9E12-86E0C471A4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03" r="8726" b="7323"/>
          <a:stretch/>
        </p:blipFill>
        <p:spPr>
          <a:xfrm>
            <a:off x="4039836" y="4224527"/>
            <a:ext cx="8124185" cy="228811"/>
          </a:xfrm>
          <a:prstGeom prst="rect">
            <a:avLst/>
          </a:prstGeom>
        </p:spPr>
      </p:pic>
      <p:pic>
        <p:nvPicPr>
          <p:cNvPr id="7" name="Picture 6" descr="A picture containing text, screenshot, diagram, plot&#10;&#10;Description automatically generated">
            <a:extLst>
              <a:ext uri="{FF2B5EF4-FFF2-40B4-BE49-F238E27FC236}">
                <a16:creationId xmlns:a16="http://schemas.microsoft.com/office/drawing/2014/main" id="{DE69152E-E870-F1C8-E28C-931EAA4CD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41" r="8726" b="7322"/>
          <a:stretch/>
        </p:blipFill>
        <p:spPr>
          <a:xfrm>
            <a:off x="4110167" y="2404388"/>
            <a:ext cx="8124185" cy="1934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A13A26-9D7C-FE51-4E3A-4253D6ADBCC2}"/>
              </a:ext>
            </a:extLst>
          </p:cNvPr>
          <p:cNvSpPr/>
          <p:nvPr/>
        </p:nvSpPr>
        <p:spPr>
          <a:xfrm>
            <a:off x="-2" y="0"/>
            <a:ext cx="4036469" cy="68857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1BFDCF-2285-F7EE-B96E-8EE14B867CE0}"/>
              </a:ext>
            </a:extLst>
          </p:cNvPr>
          <p:cNvSpPr txBox="1">
            <a:spLocks/>
          </p:cNvSpPr>
          <p:nvPr/>
        </p:nvSpPr>
        <p:spPr>
          <a:xfrm>
            <a:off x="233680" y="2762661"/>
            <a:ext cx="3729087" cy="30763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FFFFFF"/>
                </a:solidFill>
              </a:rPr>
              <a:t>ADME</a:t>
            </a:r>
          </a:p>
        </p:txBody>
      </p:sp>
      <p:pic>
        <p:nvPicPr>
          <p:cNvPr id="4" name="Picture 3" descr="A picture containing text, screenshot, diagram, plot&#10;&#10;Description automatically generated">
            <a:extLst>
              <a:ext uri="{FF2B5EF4-FFF2-40B4-BE49-F238E27FC236}">
                <a16:creationId xmlns:a16="http://schemas.microsoft.com/office/drawing/2014/main" id="{4710B1FA-F307-A849-D399-A0C18A91D6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8" r="8726" b="67162"/>
          <a:stretch/>
        </p:blipFill>
        <p:spPr>
          <a:xfrm>
            <a:off x="4036467" y="568960"/>
            <a:ext cx="8124185" cy="189644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A88B3C-BF4B-B96E-A9AE-E02E00733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42050"/>
            <a:ext cx="2743200" cy="365125"/>
          </a:xfrm>
        </p:spPr>
        <p:txBody>
          <a:bodyPr/>
          <a:lstStyle/>
          <a:p>
            <a:fld id="{B8A3B29A-48E2-4A0C-8CE6-C6751462C80E}" type="slidenum">
              <a:rPr lang="en-US" smtClean="0"/>
              <a:t>21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AA92F5-EC27-BA69-2E09-FAF85A80D1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" b="4617"/>
          <a:stretch/>
        </p:blipFill>
        <p:spPr>
          <a:xfrm>
            <a:off x="4093617" y="2404388"/>
            <a:ext cx="8124185" cy="18964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765D04-03C1-14D1-741E-5DBD51844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" b="1031"/>
          <a:stretch/>
        </p:blipFill>
        <p:spPr>
          <a:xfrm>
            <a:off x="4070317" y="4312497"/>
            <a:ext cx="7978808" cy="226297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9B7B7DD-7554-1CB6-1ADA-E77BBF2EC54E}"/>
              </a:ext>
            </a:extLst>
          </p:cNvPr>
          <p:cNvCxnSpPr>
            <a:cxnSpLocks/>
          </p:cNvCxnSpPr>
          <p:nvPr/>
        </p:nvCxnSpPr>
        <p:spPr>
          <a:xfrm flipV="1">
            <a:off x="5699115" y="4761199"/>
            <a:ext cx="0" cy="682306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23A6D43-C509-3294-1E12-060C6201A77B}"/>
              </a:ext>
            </a:extLst>
          </p:cNvPr>
          <p:cNvCxnSpPr>
            <a:cxnSpLocks/>
          </p:cNvCxnSpPr>
          <p:nvPr/>
        </p:nvCxnSpPr>
        <p:spPr>
          <a:xfrm flipV="1">
            <a:off x="7005691" y="5243164"/>
            <a:ext cx="0" cy="504884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84989AF-A0D8-0585-0406-122AEC14F50D}"/>
              </a:ext>
            </a:extLst>
          </p:cNvPr>
          <p:cNvCxnSpPr>
            <a:cxnSpLocks/>
          </p:cNvCxnSpPr>
          <p:nvPr/>
        </p:nvCxnSpPr>
        <p:spPr>
          <a:xfrm flipV="1">
            <a:off x="8286750" y="5102352"/>
            <a:ext cx="0" cy="500443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5ACECA-ACE1-E8F3-D1D3-CF88BB49A432}"/>
              </a:ext>
            </a:extLst>
          </p:cNvPr>
          <p:cNvCxnSpPr>
            <a:cxnSpLocks/>
          </p:cNvCxnSpPr>
          <p:nvPr/>
        </p:nvCxnSpPr>
        <p:spPr>
          <a:xfrm flipV="1">
            <a:off x="9589125" y="4629650"/>
            <a:ext cx="0" cy="1219771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A41938A-B0FB-FE0F-2AEE-64D93DD98CE3}"/>
              </a:ext>
            </a:extLst>
          </p:cNvPr>
          <p:cNvCxnSpPr>
            <a:cxnSpLocks/>
          </p:cNvCxnSpPr>
          <p:nvPr/>
        </p:nvCxnSpPr>
        <p:spPr>
          <a:xfrm flipV="1">
            <a:off x="10880080" y="5338569"/>
            <a:ext cx="0" cy="500443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C6C1408-C277-0D58-1517-25265F4A1509}"/>
              </a:ext>
            </a:extLst>
          </p:cNvPr>
          <p:cNvSpPr txBox="1"/>
          <p:nvPr/>
        </p:nvSpPr>
        <p:spPr>
          <a:xfrm>
            <a:off x="7579360" y="4260318"/>
            <a:ext cx="266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Performance boost</a:t>
            </a:r>
          </a:p>
        </p:txBody>
      </p:sp>
    </p:spTree>
    <p:extLst>
      <p:ext uri="{BB962C8B-B14F-4D97-AF65-F5344CB8AC3E}">
        <p14:creationId xmlns:p14="http://schemas.microsoft.com/office/powerpoint/2010/main" val="24344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Augmented data quality control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4940451" cy="3959619"/>
          </a:xfrm>
        </p:spPr>
        <p:txBody>
          <a:bodyPr>
            <a:normAutofit/>
          </a:bodyPr>
          <a:lstStyle/>
          <a:p>
            <a:r>
              <a:rPr lang="en-US" sz="2400" dirty="0"/>
              <a:t>Is the augmented data similar to the original data? To what extent?</a:t>
            </a:r>
          </a:p>
          <a:p>
            <a:r>
              <a:rPr lang="en-US" sz="2400" dirty="0"/>
              <a:t>Multiple experiments</a:t>
            </a:r>
          </a:p>
          <a:p>
            <a:r>
              <a:rPr lang="en-US" sz="2400" dirty="0"/>
              <a:t>Counting the number of words and sentences.</a:t>
            </a:r>
          </a:p>
          <a:p>
            <a:r>
              <a:rPr lang="en-US" sz="2400" dirty="0"/>
              <a:t>Cosine similarity of pre-trained BERT embeddings</a:t>
            </a:r>
          </a:p>
          <a:p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1FEF142-0D88-1A15-0075-3EB1EF7D12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934947"/>
              </p:ext>
            </p:extLst>
          </p:nvPr>
        </p:nvGraphicFramePr>
        <p:xfrm>
          <a:off x="6280257" y="3125212"/>
          <a:ext cx="5727475" cy="1567248"/>
        </p:xfrm>
        <a:graphic>
          <a:graphicData uri="http://schemas.openxmlformats.org/drawingml/2006/table">
            <a:tbl>
              <a:tblPr firstRow="1" firstCol="1" bandRow="1"/>
              <a:tblGrid>
                <a:gridCol w="1424038">
                  <a:extLst>
                    <a:ext uri="{9D8B030D-6E8A-4147-A177-3AD203B41FA5}">
                      <a16:colId xmlns:a16="http://schemas.microsoft.com/office/drawing/2014/main" val="1668838446"/>
                    </a:ext>
                  </a:extLst>
                </a:gridCol>
                <a:gridCol w="1434479">
                  <a:extLst>
                    <a:ext uri="{9D8B030D-6E8A-4147-A177-3AD203B41FA5}">
                      <a16:colId xmlns:a16="http://schemas.microsoft.com/office/drawing/2014/main" val="1093190470"/>
                    </a:ext>
                  </a:extLst>
                </a:gridCol>
                <a:gridCol w="1434479">
                  <a:extLst>
                    <a:ext uri="{9D8B030D-6E8A-4147-A177-3AD203B41FA5}">
                      <a16:colId xmlns:a16="http://schemas.microsoft.com/office/drawing/2014/main" val="695823493"/>
                    </a:ext>
                  </a:extLst>
                </a:gridCol>
                <a:gridCol w="1434479">
                  <a:extLst>
                    <a:ext uri="{9D8B030D-6E8A-4147-A177-3AD203B41FA5}">
                      <a16:colId xmlns:a16="http://schemas.microsoft.com/office/drawing/2014/main" val="1908200385"/>
                    </a:ext>
                  </a:extLst>
                </a:gridCol>
              </a:tblGrid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words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sentences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Cosine similarity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8412294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Original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9.0070 (0.2373)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1.0030 (0.0017)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0.9292 (0.0032)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412003"/>
                  </a:ext>
                </a:extLst>
              </a:tr>
              <a:tr h="44369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Augmented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9.3080 (0.2229)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1.0100 (0.0040)</a:t>
                      </a: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6828" marR="156828" marT="217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675517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26171-81A8-253A-C543-11196B308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0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C25AB-1CA3-D2ED-9A2E-1759CEB7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Evaluation of augmented data (another experiment)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B9A9-C74B-7FEB-6800-A085D16F9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3856290" cy="3959619"/>
          </a:xfrm>
        </p:spPr>
        <p:txBody>
          <a:bodyPr>
            <a:normAutofit/>
          </a:bodyPr>
          <a:lstStyle/>
          <a:p>
            <a:r>
              <a:rPr lang="en-US" sz="2400" dirty="0"/>
              <a:t>Embeddings of fine-tuned BERT model</a:t>
            </a:r>
          </a:p>
          <a:p>
            <a:r>
              <a:rPr lang="en-US" sz="2400" dirty="0"/>
              <a:t>The hold-out test samples</a:t>
            </a:r>
          </a:p>
          <a:p>
            <a:r>
              <a:rPr lang="en-US" sz="2400" dirty="0"/>
              <a:t>t-SNE visualization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36713E-9E22-2813-687F-A4E85770EB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5" t="10964" r="7634" b="6411"/>
          <a:stretch/>
        </p:blipFill>
        <p:spPr bwMode="auto">
          <a:xfrm>
            <a:off x="5312916" y="1688641"/>
            <a:ext cx="6937991" cy="51693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1EAEE-6496-DEF2-1A15-0C0F06F0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7707" y="6569710"/>
            <a:ext cx="2743200" cy="365125"/>
          </a:xfrm>
        </p:spPr>
        <p:txBody>
          <a:bodyPr/>
          <a:lstStyle/>
          <a:p>
            <a:fld id="{B8A3B29A-48E2-4A0C-8CE6-C6751462C80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5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3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9814AB-26CE-8FD7-72DC-29D83EB99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E7E4C1-7243-D8F5-932B-FB04D6B15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1F055-C02B-F87C-5F19-BCE333EFC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Ablation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CE324B-230C-1D0F-635C-7270F729D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1B9A01-811B-E76D-E0AE-EA3BBDBC6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0E063-D537-9FAD-CD13-1D8860CAC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5873902" cy="3959619"/>
          </a:xfrm>
        </p:spPr>
        <p:txBody>
          <a:bodyPr>
            <a:normAutofit/>
          </a:bodyPr>
          <a:lstStyle/>
          <a:p>
            <a:r>
              <a:rPr lang="en-US" sz="2400" dirty="0"/>
              <a:t>Many factors: Two stage, ChatGPT data, training the topmost layer…</a:t>
            </a:r>
          </a:p>
          <a:p>
            <a:r>
              <a:rPr lang="en-US" sz="2400" dirty="0"/>
              <a:t>What is the contribution of each factor?</a:t>
            </a:r>
          </a:p>
          <a:p>
            <a:r>
              <a:rPr lang="en-US" sz="2400" dirty="0"/>
              <a:t>Ablation Experiments: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Linear probing then full fine-tuning (LP-FT)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Using ChatGPT data in both stages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Vanilla fine-tuning with ChatGPT data</a:t>
            </a:r>
          </a:p>
          <a:p>
            <a:r>
              <a:rPr lang="en-US" sz="2400" dirty="0"/>
              <a:t>Step-imbalanced 20 Newsgroups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B46C9-8298-49F0-448A-A2D3DF7F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360638-47C0-60D8-9BE1-B8C253917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237931"/>
              </p:ext>
            </p:extLst>
          </p:nvPr>
        </p:nvGraphicFramePr>
        <p:xfrm>
          <a:off x="7029451" y="2526006"/>
          <a:ext cx="4810876" cy="2194816"/>
        </p:xfrm>
        <a:graphic>
          <a:graphicData uri="http://schemas.openxmlformats.org/drawingml/2006/table">
            <a:tbl>
              <a:tblPr firstRow="1" firstCol="1" bandRow="1"/>
              <a:tblGrid>
                <a:gridCol w="2816123">
                  <a:extLst>
                    <a:ext uri="{9D8B030D-6E8A-4147-A177-3AD203B41FA5}">
                      <a16:colId xmlns:a16="http://schemas.microsoft.com/office/drawing/2014/main" val="9423093"/>
                    </a:ext>
                  </a:extLst>
                </a:gridCol>
                <a:gridCol w="1994753">
                  <a:extLst>
                    <a:ext uri="{9D8B030D-6E8A-4147-A177-3AD203B41FA5}">
                      <a16:colId xmlns:a16="http://schemas.microsoft.com/office/drawing/2014/main" val="1271324502"/>
                    </a:ext>
                  </a:extLst>
                </a:gridCol>
              </a:tblGrid>
              <a:tr h="33225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Fine-tuning method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F1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38925"/>
                  </a:ext>
                </a:extLst>
              </a:tr>
              <a:tr h="355518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LP-FT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0.7011 (0.0091)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2588768"/>
                  </a:ext>
                </a:extLst>
              </a:tr>
              <a:tr h="587394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Using ChatGPT data in both stages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0.7562 (0.0037)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728182"/>
                  </a:ext>
                </a:extLst>
              </a:tr>
              <a:tr h="587394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Vanilla fine-tuning ChatGPT data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0.7530 (0.0026)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433267"/>
                  </a:ext>
                </a:extLst>
              </a:tr>
              <a:tr h="332255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(ChatGPT)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0.7674 (0.0021)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092" marR="182092" marT="252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284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97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3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FD682-7B66-F95E-EDA2-0C2EE0EBF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7C1420-82A5-0F70-AA3C-01F4EE303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D2F9C4-C0DB-B3A3-8F3D-679719BF8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Other models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E6E876-DBE0-54E1-1F5E-6B961CBBC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1CE539-7919-6B60-C830-562FB9F58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D9365-B877-EC9B-88EF-99CE5074D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5635776" cy="3959619"/>
          </a:xfrm>
        </p:spPr>
        <p:txBody>
          <a:bodyPr>
            <a:normAutofit/>
          </a:bodyPr>
          <a:lstStyle/>
          <a:p>
            <a:r>
              <a:rPr lang="en-US" sz="2400" dirty="0"/>
              <a:t>So far, we only used BERT base</a:t>
            </a:r>
          </a:p>
          <a:p>
            <a:r>
              <a:rPr lang="en-US" sz="2400" dirty="0"/>
              <a:t>What about other models?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/>
              <a:t>bert</a:t>
            </a:r>
            <a:r>
              <a:rPr lang="en-US" sz="2000" dirty="0"/>
              <a:t>-large-uncased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/>
              <a:t>RoBERTa</a:t>
            </a:r>
            <a:r>
              <a:rPr lang="en-US" sz="2000" dirty="0"/>
              <a:t>-base</a:t>
            </a:r>
          </a:p>
          <a:p>
            <a:r>
              <a:rPr lang="en-US" sz="2400" dirty="0"/>
              <a:t>Step-imbalanced 20 Newsgroups</a:t>
            </a:r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3CA5D-9929-DBAE-0B71-9F23E09C3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6D011B9-97DF-E8A0-6B85-71AA9979BC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587624"/>
              </p:ext>
            </p:extLst>
          </p:nvPr>
        </p:nvGraphicFramePr>
        <p:xfrm>
          <a:off x="6508599" y="2925491"/>
          <a:ext cx="5286374" cy="1668504"/>
        </p:xfrm>
        <a:graphic>
          <a:graphicData uri="http://schemas.openxmlformats.org/drawingml/2006/table">
            <a:tbl>
              <a:tblPr firstRow="1" firstCol="1" bandRow="1"/>
              <a:tblGrid>
                <a:gridCol w="1951892">
                  <a:extLst>
                    <a:ext uri="{9D8B030D-6E8A-4147-A177-3AD203B41FA5}">
                      <a16:colId xmlns:a16="http://schemas.microsoft.com/office/drawing/2014/main" val="9423093"/>
                    </a:ext>
                  </a:extLst>
                </a:gridCol>
                <a:gridCol w="1800957">
                  <a:extLst>
                    <a:ext uri="{9D8B030D-6E8A-4147-A177-3AD203B41FA5}">
                      <a16:colId xmlns:a16="http://schemas.microsoft.com/office/drawing/2014/main" val="2858258345"/>
                    </a:ext>
                  </a:extLst>
                </a:gridCol>
                <a:gridCol w="1533525">
                  <a:extLst>
                    <a:ext uri="{9D8B030D-6E8A-4147-A177-3AD203B41FA5}">
                      <a16:colId xmlns:a16="http://schemas.microsoft.com/office/drawing/2014/main" val="1271324502"/>
                    </a:ext>
                  </a:extLst>
                </a:gridCol>
              </a:tblGrid>
              <a:tr h="556168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Fine-tuning method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bert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-large-uncased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RoBERTa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-base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438925"/>
                  </a:ext>
                </a:extLst>
              </a:tr>
              <a:tr h="556168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Vanilla 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​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0.7397 (0.0071)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0.6781 (0.0064)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2588768"/>
                  </a:ext>
                </a:extLst>
              </a:tr>
              <a:tr h="556168"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Two-stage (ChatGPT)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0.7822 (0.0027)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>
                        <a:lnSpc>
                          <a:spcPct val="9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0.7722 (0.0027)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728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384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0701-7FBD-C50D-F4F3-FD4CEE410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7BA8C1-FA98-9236-F71C-89AC66E9A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72958-7B48-A8D6-6FDD-0ED7270BF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3FC5B2-7C71-9815-1347-275EBE707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742FE7-FF70-A0EF-A216-80C0571E2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1D720-08DC-3418-4043-4C3BC5B8C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10040772" cy="3959619"/>
          </a:xfrm>
        </p:spPr>
        <p:txBody>
          <a:bodyPr>
            <a:normAutofit/>
          </a:bodyPr>
          <a:lstStyle/>
          <a:p>
            <a:r>
              <a:rPr lang="en-US" sz="2400" dirty="0"/>
              <a:t>Real-world data may be class imbalanced</a:t>
            </a:r>
          </a:p>
          <a:p>
            <a:r>
              <a:rPr lang="en-US" sz="2400" dirty="0"/>
              <a:t>Learning challenge</a:t>
            </a:r>
          </a:p>
          <a:p>
            <a:r>
              <a:rPr lang="en-US" sz="2400" dirty="0"/>
              <a:t>Solution: Two-stage fine-tuning</a:t>
            </a:r>
          </a:p>
          <a:p>
            <a:pPr lvl="1"/>
            <a:r>
              <a:rPr lang="en-US" sz="2000" dirty="0"/>
              <a:t>Stage 1: Train the topmost layer and classification head with ChatGPT augmented data</a:t>
            </a:r>
          </a:p>
          <a:p>
            <a:pPr lvl="1"/>
            <a:r>
              <a:rPr lang="en-US" sz="2000" dirty="0"/>
              <a:t>Stage 2: Perform full fine-tuning with original data</a:t>
            </a:r>
          </a:p>
          <a:p>
            <a:r>
              <a:rPr lang="en-US" sz="2400" dirty="0"/>
              <a:t>Better performance than existing methods!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AA191-5FEF-6CF5-7198-25F82786B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5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ark floating bulbs with one lit up brightly">
            <a:extLst>
              <a:ext uri="{FF2B5EF4-FFF2-40B4-BE49-F238E27FC236}">
                <a16:creationId xmlns:a16="http://schemas.microsoft.com/office/drawing/2014/main" id="{06512AFB-FE73-6961-83AC-5178A760E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94" b="3105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79913-F90B-CE09-DE01-AC4BFE044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</a:rPr>
              <a:t>Thank you for your attention!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60FF5-FBA0-9AFA-7A9A-AE257F610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8A3B29A-48E2-4A0C-8CE6-C6751462C80E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27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856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B7E26-8A1B-EBEA-0286-36A1AC74B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C09E86-EB9F-7531-6A17-84B61D3CD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9F0D7-8C55-70CB-B57C-25B597D93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Original or Augmented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75A6B2-176C-EE98-7287-664611532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EEE1F-72BF-0954-7623-B13FA56E4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F9B5E1-D3C5-CA61-E28D-3132E2E63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3B29A-48E2-4A0C-8CE6-C6751462C80E}" type="slidenum">
              <a:rPr lang="en-US" smtClean="0"/>
              <a:t>28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BC3FCF-9961-EEFE-C8B6-427B5D492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9" y="2217343"/>
            <a:ext cx="9655326" cy="4496967"/>
          </a:xfrm>
        </p:spPr>
        <p:txBody>
          <a:bodyPr>
            <a:normAutofit/>
          </a:bodyPr>
          <a:lstStyle/>
          <a:p>
            <a:r>
              <a:rPr lang="en-US" sz="2400" dirty="0"/>
              <a:t>We trained the BERT model to distinguish the original data from augmented data</a:t>
            </a:r>
          </a:p>
          <a:p>
            <a:r>
              <a:rPr lang="en-US" sz="2400" dirty="0"/>
              <a:t>The model can do this with accuracy of 84%</a:t>
            </a:r>
          </a:p>
          <a:p>
            <a:r>
              <a:rPr lang="en-US" sz="2400" dirty="0"/>
              <a:t>However, the model might be using some artifacts of the pipeline, such as extra line breaks in the augmented data.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807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8789</TotalTime>
  <Words>1727</Words>
  <Application>Microsoft Office PowerPoint</Application>
  <PresentationFormat>Widescreen</PresentationFormat>
  <Paragraphs>368</Paragraphs>
  <Slides>28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Office Theme</vt:lpstr>
      <vt:lpstr>Two-stage fine-tuning with ChatGPT</vt:lpstr>
      <vt:lpstr>Effect of imbalanced train data</vt:lpstr>
      <vt:lpstr>Existing solutions</vt:lpstr>
      <vt:lpstr>Motivations</vt:lpstr>
      <vt:lpstr>Proposed solutions</vt:lpstr>
      <vt:lpstr>Data generation example</vt:lpstr>
      <vt:lpstr>Bidirectional Encoder Representations from Transformers (BERT)</vt:lpstr>
      <vt:lpstr>Training stages</vt:lpstr>
      <vt:lpstr>Alternative implementation (back translation)</vt:lpstr>
      <vt:lpstr>Alternative implementation (RW)</vt:lpstr>
      <vt:lpstr>Comparison with other methods</vt:lpstr>
      <vt:lpstr>Synthetic Benchmark 1: SST-2</vt:lpstr>
      <vt:lpstr>SST-2 Results</vt:lpstr>
      <vt:lpstr>SST-2 - Out-of-distribution</vt:lpstr>
      <vt:lpstr>Synthetic Benchmark 2: The 20 Newsgroups</vt:lpstr>
      <vt:lpstr>Macro F1 results</vt:lpstr>
      <vt:lpstr>PowerPoint Presentation</vt:lpstr>
      <vt:lpstr>PowerPoint Presentation</vt:lpstr>
      <vt:lpstr>Real-World Application: ADME Semantic Labeling</vt:lpstr>
      <vt:lpstr>Real-World Application: ADME Semantic Labeling</vt:lpstr>
      <vt:lpstr>PowerPoint Presentation</vt:lpstr>
      <vt:lpstr>Augmented data quality control</vt:lpstr>
      <vt:lpstr>Evaluation of augmented data (another experiment)</vt:lpstr>
      <vt:lpstr>Ablation</vt:lpstr>
      <vt:lpstr>Other models</vt:lpstr>
      <vt:lpstr>Conclusions</vt:lpstr>
      <vt:lpstr>Thank you for your attention!</vt:lpstr>
      <vt:lpstr>Original or Augmented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 Language Model</dc:title>
  <dc:creator>ValizadehAslani,Taha</dc:creator>
  <cp:lastModifiedBy>ValizadehAslani, Taha</cp:lastModifiedBy>
  <cp:revision>114</cp:revision>
  <dcterms:created xsi:type="dcterms:W3CDTF">2023-05-20T00:11:52Z</dcterms:created>
  <dcterms:modified xsi:type="dcterms:W3CDTF">2025-09-03T20:13:14Z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ec73f6c-70eb-4b84-9ffa-39fe698bd292_Enabled">
    <vt:lpwstr>true</vt:lpwstr>
  </property>
  <property fmtid="{D5CDD505-2E9C-101B-9397-08002B2CF9AE}" pid="3" name="MSIP_Label_7ec73f6c-70eb-4b84-9ffa-39fe698bd292_SetDate">
    <vt:lpwstr>2025-09-03T16:51:44Z</vt:lpwstr>
  </property>
  <property fmtid="{D5CDD505-2E9C-101B-9397-08002B2CF9AE}" pid="4" name="MSIP_Label_7ec73f6c-70eb-4b84-9ffa-39fe698bd292_Method">
    <vt:lpwstr>Privileged</vt:lpwstr>
  </property>
  <property fmtid="{D5CDD505-2E9C-101B-9397-08002B2CF9AE}" pid="5" name="MSIP_Label_7ec73f6c-70eb-4b84-9ffa-39fe698bd292_Name">
    <vt:lpwstr>Non-Business Information (NB)</vt:lpwstr>
  </property>
  <property fmtid="{D5CDD505-2E9C-101B-9397-08002B2CF9AE}" pid="6" name="MSIP_Label_7ec73f6c-70eb-4b84-9ffa-39fe698bd292_SiteId">
    <vt:lpwstr>906aefe9-76a7-4f65-b82d-5ec20775d5aa</vt:lpwstr>
  </property>
  <property fmtid="{D5CDD505-2E9C-101B-9397-08002B2CF9AE}" pid="7" name="MSIP_Label_7ec73f6c-70eb-4b84-9ffa-39fe698bd292_ActionId">
    <vt:lpwstr>fab803e1-a204-4bc5-9d20-72cadae57e6a</vt:lpwstr>
  </property>
  <property fmtid="{D5CDD505-2E9C-101B-9397-08002B2CF9AE}" pid="8" name="MSIP_Label_7ec73f6c-70eb-4b84-9ffa-39fe698bd292_ContentBits">
    <vt:lpwstr>0</vt:lpwstr>
  </property>
  <property fmtid="{D5CDD505-2E9C-101B-9397-08002B2CF9AE}" pid="9" name="MSIP_Label_7ec73f6c-70eb-4b84-9ffa-39fe698bd292_Tag">
    <vt:lpwstr>10, 0, 1, 1</vt:lpwstr>
  </property>
</Properties>
</file>